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 id="2147483721"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0270DE-130D-44DA-8DBD-1832956CDB05}">
  <a:tblStyle styleId="{850270DE-130D-44DA-8DBD-1832956CDB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6357" autoAdjust="0"/>
  </p:normalViewPr>
  <p:slideViewPr>
    <p:cSldViewPr snapToGrid="0">
      <p:cViewPr varScale="1">
        <p:scale>
          <a:sx n="130" d="100"/>
          <a:sy n="130" d="100"/>
        </p:scale>
        <p:origin x="336"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userId="691fe481-51de-4d1f-b049-566f0b1c7751" providerId="ADAL" clId="{FB557997-DC58-4BA1-895B-A53408529768}"/>
    <pc:docChg chg="modSld">
      <pc:chgData name="Robert" userId="691fe481-51de-4d1f-b049-566f0b1c7751" providerId="ADAL" clId="{FB557997-DC58-4BA1-895B-A53408529768}" dt="2021-12-07T01:24:23.352" v="0" actId="1076"/>
      <pc:docMkLst>
        <pc:docMk/>
      </pc:docMkLst>
      <pc:sldChg chg="modSp">
        <pc:chgData name="Robert" userId="691fe481-51de-4d1f-b049-566f0b1c7751" providerId="ADAL" clId="{FB557997-DC58-4BA1-895B-A53408529768}" dt="2021-12-07T01:24:23.352" v="0" actId="1076"/>
        <pc:sldMkLst>
          <pc:docMk/>
          <pc:sldMk cId="0" sldId="276"/>
        </pc:sldMkLst>
        <pc:picChg chg="mod">
          <ac:chgData name="Robert" userId="691fe481-51de-4d1f-b049-566f0b1c7751" providerId="ADAL" clId="{FB557997-DC58-4BA1-895B-A53408529768}" dt="2021-12-07T01:24:23.352" v="0" actId="1076"/>
          <ac:picMkLst>
            <pc:docMk/>
            <pc:sldMk cId="0" sldId="276"/>
            <ac:picMk id="131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f3d942fd0_0_2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f3d942fd0_0_2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595f17ed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595f17ed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a595f17ed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a595f17ed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Verify that they have installed Anaconda.</a:t>
            </a:r>
            <a:endParaRPr/>
          </a:p>
          <a:p>
            <a:pPr marL="0" lvl="0" indent="0" algn="l" rtl="0">
              <a:spcBef>
                <a:spcPts val="0"/>
              </a:spcBef>
              <a:spcAft>
                <a:spcPts val="0"/>
              </a:spcAft>
              <a:buNone/>
            </a:pPr>
            <a:r>
              <a:rPr lang="en"/>
              <a:t>* Verify that they have created a working PythonData conda environment.</a:t>
            </a:r>
            <a:endParaRPr/>
          </a:p>
          <a:p>
            <a:pPr marL="0" lvl="0" indent="0" algn="l" rtl="0">
              <a:spcBef>
                <a:spcPts val="0"/>
              </a:spcBef>
              <a:spcAft>
                <a:spcPts val="0"/>
              </a:spcAft>
              <a:buNone/>
            </a:pPr>
            <a:r>
              <a:rPr lang="en"/>
              <a:t>* Import and read a CSV into a DataFrame using Pandas</a:t>
            </a:r>
            <a:endParaRPr/>
          </a:p>
          <a:p>
            <a:pPr marL="0" lvl="0" indent="0" algn="l" rtl="0">
              <a:spcBef>
                <a:spcPts val="0"/>
              </a:spcBef>
              <a:spcAft>
                <a:spcPts val="0"/>
              </a:spcAft>
              <a:buNone/>
            </a:pPr>
            <a:r>
              <a:rPr lang="en"/>
              <a:t>* Use a variety of Pandas methods and functions on a DataFrame</a:t>
            </a:r>
            <a:endParaRPr/>
          </a:p>
          <a:p>
            <a:pPr marL="0" lvl="0" indent="0" algn="l" rtl="0">
              <a:spcBef>
                <a:spcPts val="0"/>
              </a:spcBef>
              <a:spcAft>
                <a:spcPts val="0"/>
              </a:spcAft>
              <a:buNone/>
            </a:pPr>
            <a:r>
              <a:rPr lang="en"/>
              <a:t>* Be able to merge two DataFrames</a:t>
            </a:r>
            <a:endParaRPr/>
          </a:p>
          <a:p>
            <a:pPr marL="0" lvl="0" indent="0" algn="l" rtl="0">
              <a:spcBef>
                <a:spcPts val="0"/>
              </a:spcBef>
              <a:spcAft>
                <a:spcPts val="0"/>
              </a:spcAft>
              <a:buNone/>
            </a:pPr>
            <a:r>
              <a:rPr lang="en"/>
              <a:t>* </a:t>
            </a:r>
            <a:r>
              <a:rPr lang="en">
                <a:solidFill>
                  <a:schemeClr val="dk1"/>
                </a:solidFill>
              </a:rPr>
              <a:t>Format values in DataFrame columns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f3d942fd0_0_2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f3d942fd0_0_2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af3d942fd0_0_2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af3d942fd0_0_2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f3d942fd0_0_2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f3d942fd0_0_2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af3d942fd0_0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af3d942fd0_0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af3d942fd0_0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af3d942fd0_0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af3d942fd0_0_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f3d942fd0_0_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af3d942fd0_0_2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af3d942fd0_0_2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af3d942fd0_0_2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af3d942fd0_0_2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a595f17ed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a595f17e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i="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af3d942fd0_0_2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af3d942fd0_0_2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af3d942fd0_0_2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af3d942fd0_0_2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af3d942fd0_0_2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af3d942fd0_0_2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af3d942fd0_0_2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af3d942fd0_0_2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af3d942fd0_0_2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af3d942fd0_0_2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af3d942fd0_0_2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af3d942fd0_0_2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f3d942fd0_0_2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f3d942fd0_0_2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f3d942fd0_0_2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f3d942fd0_0_2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af3d942fd0_0_2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af3d942fd0_0_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c637f5d64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c637f5d64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595f17ed6_0_1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595f17ed6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00" i="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af3d942fd0_0_2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af3d942fd0_0_2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af3d942fd0_0_2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af3d942fd0_0_2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af3d942fd0_0_5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af3d942fd0_0_5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f3d942fd0_0_5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f3d942fd0_0_5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af3d942fd0_0_5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af3d942fd0_0_5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c637f5d6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c637f5d6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f3d942fd0_0_5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f3d942fd0_0_5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af3d942fd0_0_5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af3d942fd0_0_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af3d942fd0_0_5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af3d942fd0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af3d942fd0_0_5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af3d942fd0_0_5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a595f17ed6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a595f17ed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af3d942fd0_0_5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f3d942fd0_0_5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af3d942fd0_0_5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af3d942fd0_0_5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af3d942fd0_0_5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af3d942fd0_0_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f3d942fd0_0_5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f3d942fd0_0_5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af3d942fd0_0_5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af3d942fd0_0_5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af3d942fd0_0_5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af3d942fd0_0_5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c637f5d64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c637f5d64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af3d942fd0_0_6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af3d942fd0_0_6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af3d942fd0_0_5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af3d942fd0_0_5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af3d942fd0_0_5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af3d942fd0_0_5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595f17ed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595f17ed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af3d942fd0_0_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af3d942fd0_0_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af3d942fd0_0_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af3d942fd0_0_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af3d942fd0_0_5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af3d942fd0_0_5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f3d942fd0_0_59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f3d942fd0_0_5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af3d942fd0_0_6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af3d942fd0_0_6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af3d942fd0_0_6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af3d942fd0_0_6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af3d942fd0_0_5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af3d942fd0_0_5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af3d942fd0_0_6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af3d942fd0_0_6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af3d942fd0_0_6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af3d942fd0_0_6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a595f17ed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a595f17ed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a595f17ed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a595f17ed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a595f17ed6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a595f17ed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a595f17ed6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a595f17ed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_1">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4" name="Google Shape;94;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96" name="Google Shape;96;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97" name="Google Shape;97;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 name="Google Shape;99;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0" name="Google Shape;100;p1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101" name="Google Shape;101;p18"/>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 name="Google Shape;104;p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 name="Google Shape;106;p1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 name="Google Shape;107;p1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0" name="Google Shape;110;p1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111" name="Google Shape;111;p1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2 Title Slide:DigitalMarketing Worksheets">
  <p:cSld name="CUSTOM_6">
    <p:spTree>
      <p:nvGrpSpPr>
        <p:cNvPr id="1" name="Shape 112"/>
        <p:cNvGrpSpPr/>
        <p:nvPr/>
      </p:nvGrpSpPr>
      <p:grpSpPr>
        <a:xfrm>
          <a:off x="0" y="0"/>
          <a:ext cx="0" cy="0"/>
          <a:chOff x="0" y="0"/>
          <a:chExt cx="0" cy="0"/>
        </a:xfrm>
      </p:grpSpPr>
      <p:pic>
        <p:nvPicPr>
          <p:cNvPr id="113" name="Google Shape;113;p20"/>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14" name="Google Shape;114;p20"/>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15" name="Google Shape;115;p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20"/>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7" name="Google Shape;117;p2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8" name="Google Shape;118;p20"/>
          <p:cNvSpPr txBox="1"/>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spcBef>
                <a:spcPts val="0"/>
              </a:spcBef>
              <a:spcAft>
                <a:spcPts val="0"/>
              </a:spcAft>
              <a:buNone/>
            </a:pPr>
            <a:endParaRPr>
              <a:latin typeface="Roboto Medium"/>
              <a:ea typeface="Roboto Medium"/>
              <a:cs typeface="Roboto Medium"/>
              <a:sym typeface="Roboto Medium"/>
            </a:endParaRPr>
          </a:p>
        </p:txBody>
      </p:sp>
      <p:sp>
        <p:nvSpPr>
          <p:cNvPr id="119" name="Google Shape;119;p2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p>
        </p:txBody>
      </p:sp>
      <p:sp>
        <p:nvSpPr>
          <p:cNvPr id="120" name="Google Shape;120;p20"/>
          <p:cNvSpPr txBox="1">
            <a:spLocks noGrp="1"/>
          </p:cNvSpPr>
          <p:nvPr>
            <p:ph type="title"/>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0"/>
          <p:cNvSpPr txBox="1">
            <a:spLocks noGrp="1"/>
          </p:cNvSpPr>
          <p:nvPr>
            <p:ph type="title" idx="2"/>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Subsection Slide">
  <p:cSld name="CUSTOM_17_2_1_1_2_2">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4" name="Google Shape;124;p2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5" name="Google Shape;125;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6" name="Google Shape;126;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9" name="Google Shape;129;p2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0" name="Google Shape;130;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Text Only">
  <p:cSld name="CUSTOM_2_7_2_2">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5" name="Google Shape;135;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37" name="Google Shape;137;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8" name="Google Shape;138;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3"/>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Call Attention Slide">
  <p:cSld name="CUSTOM_2_3_1_1_3_1_1_2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2" name="Google Shape;142;p2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3" name="Google Shape;143;p2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44" name="Google Shape;144;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5" name="Google Shape;14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Instructor Demonstration">
  <p:cSld name="CUSTOM_2_3_1_1_1_1_1_2_1_2_1_2">
    <p:spTree>
      <p:nvGrpSpPr>
        <p:cNvPr id="1" name="Shape 146"/>
        <p:cNvGrpSpPr/>
        <p:nvPr/>
      </p:nvGrpSpPr>
      <p:grpSpPr>
        <a:xfrm>
          <a:off x="0" y="0"/>
          <a:ext cx="0" cy="0"/>
          <a:chOff x="0" y="0"/>
          <a:chExt cx="0" cy="0"/>
        </a:xfrm>
      </p:grpSpPr>
      <p:pic>
        <p:nvPicPr>
          <p:cNvPr id="147" name="Google Shape;147;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8" name="Google Shape;14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1" name="Google Shape;151;p2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52" name="Google Shape;152;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 name="Google Shape;153;p2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54" name="Google Shape;154;p2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p:cSld name="CUSTOM_2_3_1_1_1_1_1_2_1_2_1_1_1_1">
    <p:spTree>
      <p:nvGrpSpPr>
        <p:cNvPr id="1"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7" name="Google Shape;157;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9" name="Google Shape;159;p2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62" name="Google Shape;162;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3" name="Google Shape;163;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2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Activity with Instructions ">
  <p:cSld name="CUSTOM_2_5_1_3_1">
    <p:spTree>
      <p:nvGrpSpPr>
        <p:cNvPr id="1"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9" name="Google Shape;1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 name="Google Shape;170;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 name="Google Shape;171;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3" name="Google Shape;17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 name="Google Shape;174;p2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p:cSld name="CUSTOM_2_3_1_1_1_1_1_2_1_2_1_1_4">
    <p:spTree>
      <p:nvGrpSpPr>
        <p:cNvPr id="1" name="Shape 176"/>
        <p:cNvGrpSpPr/>
        <p:nvPr/>
      </p:nvGrpSpPr>
      <p:grpSpPr>
        <a:xfrm>
          <a:off x="0" y="0"/>
          <a:ext cx="0" cy="0"/>
          <a:chOff x="0" y="0"/>
          <a:chExt cx="0" cy="0"/>
        </a:xfrm>
      </p:grpSpPr>
      <p:pic>
        <p:nvPicPr>
          <p:cNvPr id="177" name="Google Shape;17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8" name="Google Shape;178;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80" name="Google Shape;180;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81" name="Google Shape;181;p2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 name="Google Shape;182;p2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84" name="Google Shape;18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5" name="Google Shape;185;p2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Challenge with Instructions">
  <p:cSld name="CUSTOM_2_5_1_4">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1" name="Google Shape;191;p2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2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 name="Google Shape;19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5" name="Google Shape;195;p2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p:cSld name="CUSTOM_2_3_1_1_1_1_1_2_1_2_1_1_3_1">
    <p:spTree>
      <p:nvGrpSpPr>
        <p:cNvPr id="1" name="Shape 196"/>
        <p:cNvGrpSpPr/>
        <p:nvPr/>
      </p:nvGrpSpPr>
      <p:grpSpPr>
        <a:xfrm>
          <a:off x="0" y="0"/>
          <a:ext cx="0" cy="0"/>
          <a:chOff x="0" y="0"/>
          <a:chExt cx="0" cy="0"/>
        </a:xfrm>
      </p:grpSpPr>
      <p:pic>
        <p:nvPicPr>
          <p:cNvPr id="197" name="Google Shape;197;p3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8" name="Google Shape;198;p3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3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00" name="Google Shape;200;p3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3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02" name="Google Shape;202;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3" name="Google Shape;203;p3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05" name="Google Shape;205;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Homework with Instructions">
  <p:cSld name="CUSTOM_2_5_2">
    <p:spTree>
      <p:nvGrpSpPr>
        <p:cNvPr id="1" name="Shape 207"/>
        <p:cNvGrpSpPr/>
        <p:nvPr/>
      </p:nvGrpSpPr>
      <p:grpSpPr>
        <a:xfrm>
          <a:off x="0" y="0"/>
          <a:ext cx="0" cy="0"/>
          <a:chOff x="0" y="0"/>
          <a:chExt cx="0" cy="0"/>
        </a:xfrm>
      </p:grpSpPr>
      <p:sp>
        <p:nvSpPr>
          <p:cNvPr id="208" name="Google Shape;208;p3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 name="Google Shape;209;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0" name="Google Shape;210;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1" name="Google Shape;211;p3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3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4 (Green)">
  <p:cSld name="CUSTOM_2_7_1">
    <p:spTree>
      <p:nvGrpSpPr>
        <p:cNvPr id="1" name="Shape 217"/>
        <p:cNvGrpSpPr/>
        <p:nvPr/>
      </p:nvGrpSpPr>
      <p:grpSpPr>
        <a:xfrm>
          <a:off x="0" y="0"/>
          <a:ext cx="0" cy="0"/>
          <a:chOff x="0" y="0"/>
          <a:chExt cx="0" cy="0"/>
        </a:xfrm>
      </p:grpSpPr>
      <p:sp>
        <p:nvSpPr>
          <p:cNvPr id="218" name="Google Shape;218;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 name="Google Shape;22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 name="Google Shape;22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2" name="Google Shape;22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3" name="Google Shape;22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 name="Google Shape;22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 name="Google Shape;225;p32"/>
          <p:cNvGrpSpPr/>
          <p:nvPr/>
        </p:nvGrpSpPr>
        <p:grpSpPr>
          <a:xfrm>
            <a:off x="457200" y="1378813"/>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228725"/>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0738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32"/>
          <p:cNvGrpSpPr/>
          <p:nvPr/>
        </p:nvGrpSpPr>
        <p:grpSpPr>
          <a:xfrm>
            <a:off x="457200" y="3923750"/>
            <a:ext cx="776889" cy="621300"/>
            <a:chOff x="457200" y="1378813"/>
            <a:chExt cx="776889" cy="621300"/>
          </a:xfrm>
        </p:grpSpPr>
        <p:sp>
          <p:nvSpPr>
            <p:cNvPr id="235" name="Google Shape;23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2"/>
          <p:cNvSpPr txBox="1">
            <a:spLocks noGrp="1"/>
          </p:cNvSpPr>
          <p:nvPr>
            <p:ph type="subTitle" idx="3"/>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3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 name="Google Shape;243;p3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5 (Green)">
  <p:cSld name="CUSTOM_2_7_1_4">
    <p:spTree>
      <p:nvGrpSpPr>
        <p:cNvPr id="1" name="Shape 244"/>
        <p:cNvGrpSpPr/>
        <p:nvPr/>
      </p:nvGrpSpPr>
      <p:grpSpPr>
        <a:xfrm>
          <a:off x="0" y="0"/>
          <a:ext cx="0" cy="0"/>
          <a:chOff x="0" y="0"/>
          <a:chExt cx="0" cy="0"/>
        </a:xfrm>
      </p:grpSpPr>
      <p:sp>
        <p:nvSpPr>
          <p:cNvPr id="245" name="Google Shape;245;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8" name="Google Shape;248;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0" name="Google Shape;250;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2" name="Google Shape;252;p33"/>
          <p:cNvGrpSpPr/>
          <p:nvPr/>
        </p:nvGrpSpPr>
        <p:grpSpPr>
          <a:xfrm>
            <a:off x="457200" y="1300225"/>
            <a:ext cx="776889" cy="621300"/>
            <a:chOff x="457200" y="1378813"/>
            <a:chExt cx="776889" cy="621300"/>
          </a:xfrm>
        </p:grpSpPr>
        <p:sp>
          <p:nvSpPr>
            <p:cNvPr id="253" name="Google Shape;253;p3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4" name="Google Shape;254;p3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3"/>
          <p:cNvGrpSpPr/>
          <p:nvPr/>
        </p:nvGrpSpPr>
        <p:grpSpPr>
          <a:xfrm>
            <a:off x="457200" y="2000125"/>
            <a:ext cx="776889" cy="621300"/>
            <a:chOff x="457200" y="1378813"/>
            <a:chExt cx="776889" cy="621300"/>
          </a:xfrm>
        </p:grpSpPr>
        <p:sp>
          <p:nvSpPr>
            <p:cNvPr id="256" name="Google Shape;256;p3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7" name="Google Shape;257;p3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3"/>
          <p:cNvGrpSpPr/>
          <p:nvPr/>
        </p:nvGrpSpPr>
        <p:grpSpPr>
          <a:xfrm>
            <a:off x="457200" y="2692850"/>
            <a:ext cx="776889" cy="621300"/>
            <a:chOff x="457200" y="1378813"/>
            <a:chExt cx="776889" cy="621300"/>
          </a:xfrm>
        </p:grpSpPr>
        <p:sp>
          <p:nvSpPr>
            <p:cNvPr id="259" name="Google Shape;259;p3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3"/>
          <p:cNvGrpSpPr/>
          <p:nvPr/>
        </p:nvGrpSpPr>
        <p:grpSpPr>
          <a:xfrm>
            <a:off x="457200" y="3390350"/>
            <a:ext cx="776889" cy="621300"/>
            <a:chOff x="457200" y="1378813"/>
            <a:chExt cx="776889" cy="621300"/>
          </a:xfrm>
        </p:grpSpPr>
        <p:sp>
          <p:nvSpPr>
            <p:cNvPr id="262" name="Google Shape;262;p3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3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1" name="Google Shape;271;p33"/>
          <p:cNvGrpSpPr/>
          <p:nvPr/>
        </p:nvGrpSpPr>
        <p:grpSpPr>
          <a:xfrm>
            <a:off x="469500" y="4083075"/>
            <a:ext cx="776889" cy="621300"/>
            <a:chOff x="457200" y="1378813"/>
            <a:chExt cx="776889" cy="621300"/>
          </a:xfrm>
        </p:grpSpPr>
        <p:sp>
          <p:nvSpPr>
            <p:cNvPr id="272" name="Google Shape;272;p3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3" name="Google Shape;273;p3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Gray)">
  <p:cSld name="CUSTOM_2_7_1_3_1_1">
    <p:spTree>
      <p:nvGrpSpPr>
        <p:cNvPr id="1" name="Shape 276"/>
        <p:cNvGrpSpPr/>
        <p:nvPr/>
      </p:nvGrpSpPr>
      <p:grpSpPr>
        <a:xfrm>
          <a:off x="0" y="0"/>
          <a:ext cx="0" cy="0"/>
          <a:chOff x="0" y="0"/>
          <a:chExt cx="0" cy="0"/>
        </a:xfrm>
      </p:grpSpPr>
      <p:sp>
        <p:nvSpPr>
          <p:cNvPr id="277" name="Google Shape;27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0" name="Google Shape;28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 name="Google Shape;28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82" name="Google Shape;28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3" name="Google Shape;28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4" name="Google Shape;284;p34"/>
          <p:cNvGrpSpPr/>
          <p:nvPr/>
        </p:nvGrpSpPr>
        <p:grpSpPr>
          <a:xfrm>
            <a:off x="457200" y="1237825"/>
            <a:ext cx="776900" cy="486300"/>
            <a:chOff x="457200" y="1466425"/>
            <a:chExt cx="776900" cy="486300"/>
          </a:xfrm>
        </p:grpSpPr>
        <p:sp>
          <p:nvSpPr>
            <p:cNvPr id="285" name="Google Shape;28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6" name="Google Shape;28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3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 name="Google Shape;28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4"/>
          <p:cNvGrpSpPr/>
          <p:nvPr/>
        </p:nvGrpSpPr>
        <p:grpSpPr>
          <a:xfrm>
            <a:off x="457200" y="1828900"/>
            <a:ext cx="776900" cy="486300"/>
            <a:chOff x="457200" y="1466425"/>
            <a:chExt cx="776900" cy="486300"/>
          </a:xfrm>
        </p:grpSpPr>
        <p:sp>
          <p:nvSpPr>
            <p:cNvPr id="290" name="Google Shape;29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457200" y="2419975"/>
            <a:ext cx="776900" cy="486300"/>
            <a:chOff x="457200" y="1466425"/>
            <a:chExt cx="776900" cy="486300"/>
          </a:xfrm>
        </p:grpSpPr>
        <p:sp>
          <p:nvSpPr>
            <p:cNvPr id="294" name="Google Shape;294;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4"/>
          <p:cNvGrpSpPr/>
          <p:nvPr/>
        </p:nvGrpSpPr>
        <p:grpSpPr>
          <a:xfrm>
            <a:off x="457200" y="3011050"/>
            <a:ext cx="776900" cy="486300"/>
            <a:chOff x="457200" y="1466425"/>
            <a:chExt cx="776900" cy="486300"/>
          </a:xfrm>
        </p:grpSpPr>
        <p:sp>
          <p:nvSpPr>
            <p:cNvPr id="298" name="Google Shape;29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4"/>
          <p:cNvGrpSpPr/>
          <p:nvPr/>
        </p:nvGrpSpPr>
        <p:grpSpPr>
          <a:xfrm>
            <a:off x="457200" y="3602137"/>
            <a:ext cx="776900" cy="486300"/>
            <a:chOff x="457200" y="1466425"/>
            <a:chExt cx="776900" cy="486300"/>
          </a:xfrm>
        </p:grpSpPr>
        <p:sp>
          <p:nvSpPr>
            <p:cNvPr id="302" name="Google Shape;30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457200" y="4193262"/>
            <a:ext cx="776900" cy="486300"/>
            <a:chOff x="457200" y="1466425"/>
            <a:chExt cx="776900" cy="486300"/>
          </a:xfrm>
        </p:grpSpPr>
        <p:sp>
          <p:nvSpPr>
            <p:cNvPr id="306" name="Google Shape;306;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3"/>
        <p:cNvGrpSpPr/>
        <p:nvPr/>
      </p:nvGrpSpPr>
      <p:grpSpPr>
        <a:xfrm>
          <a:off x="0" y="0"/>
          <a:ext cx="0" cy="0"/>
          <a:chOff x="0" y="0"/>
          <a:chExt cx="0" cy="0"/>
        </a:xfrm>
      </p:grpSpPr>
      <p:sp>
        <p:nvSpPr>
          <p:cNvPr id="314" name="Google Shape;31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7" name="Google Shape;31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9" name="Google Shape;31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5"/>
          <p:cNvGrpSpPr/>
          <p:nvPr/>
        </p:nvGrpSpPr>
        <p:grpSpPr>
          <a:xfrm>
            <a:off x="457222" y="1149803"/>
            <a:ext cx="713194" cy="446423"/>
            <a:chOff x="457200" y="1466425"/>
            <a:chExt cx="776900" cy="486300"/>
          </a:xfrm>
        </p:grpSpPr>
        <p:sp>
          <p:nvSpPr>
            <p:cNvPr id="322" name="Google Shape;32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5"/>
          <p:cNvGrpSpPr/>
          <p:nvPr/>
        </p:nvGrpSpPr>
        <p:grpSpPr>
          <a:xfrm>
            <a:off x="457222" y="1672428"/>
            <a:ext cx="713194" cy="446423"/>
            <a:chOff x="457200" y="1466425"/>
            <a:chExt cx="776900" cy="486300"/>
          </a:xfrm>
        </p:grpSpPr>
        <p:sp>
          <p:nvSpPr>
            <p:cNvPr id="327" name="Google Shape;32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5"/>
          <p:cNvGrpSpPr/>
          <p:nvPr/>
        </p:nvGrpSpPr>
        <p:grpSpPr>
          <a:xfrm>
            <a:off x="457197" y="2195578"/>
            <a:ext cx="713194" cy="446423"/>
            <a:chOff x="457200" y="1466425"/>
            <a:chExt cx="776900" cy="486300"/>
          </a:xfrm>
        </p:grpSpPr>
        <p:sp>
          <p:nvSpPr>
            <p:cNvPr id="332" name="Google Shape;33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5"/>
          <p:cNvGrpSpPr/>
          <p:nvPr/>
        </p:nvGrpSpPr>
        <p:grpSpPr>
          <a:xfrm>
            <a:off x="457197" y="2718203"/>
            <a:ext cx="713194" cy="446423"/>
            <a:chOff x="457200" y="1466425"/>
            <a:chExt cx="776900" cy="486300"/>
          </a:xfrm>
        </p:grpSpPr>
        <p:sp>
          <p:nvSpPr>
            <p:cNvPr id="337" name="Google Shape;33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5"/>
          <p:cNvGrpSpPr/>
          <p:nvPr/>
        </p:nvGrpSpPr>
        <p:grpSpPr>
          <a:xfrm>
            <a:off x="457222" y="3240828"/>
            <a:ext cx="713194" cy="446423"/>
            <a:chOff x="457200" y="1466425"/>
            <a:chExt cx="776900" cy="486300"/>
          </a:xfrm>
        </p:grpSpPr>
        <p:sp>
          <p:nvSpPr>
            <p:cNvPr id="342" name="Google Shape;34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22" y="3763453"/>
            <a:ext cx="713194" cy="446423"/>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5"/>
          <p:cNvGrpSpPr/>
          <p:nvPr/>
        </p:nvGrpSpPr>
        <p:grpSpPr>
          <a:xfrm>
            <a:off x="457222" y="43116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9" name="Google Shape;359;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0" name="Google Shape;36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1" name="Google Shape;36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 name="Google Shape;36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6"/>
          <p:cNvGrpSpPr/>
          <p:nvPr/>
        </p:nvGrpSpPr>
        <p:grpSpPr>
          <a:xfrm>
            <a:off x="457427" y="3873038"/>
            <a:ext cx="602564" cy="377174"/>
            <a:chOff x="457200" y="1466425"/>
            <a:chExt cx="776900" cy="486300"/>
          </a:xfrm>
        </p:grpSpPr>
        <p:sp>
          <p:nvSpPr>
            <p:cNvPr id="364" name="Google Shape;36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5" name="Google Shape;36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6"/>
          <p:cNvGrpSpPr/>
          <p:nvPr/>
        </p:nvGrpSpPr>
        <p:grpSpPr>
          <a:xfrm>
            <a:off x="457315" y="4311142"/>
            <a:ext cx="602564" cy="377174"/>
            <a:chOff x="457200" y="1466425"/>
            <a:chExt cx="776900" cy="486300"/>
          </a:xfrm>
        </p:grpSpPr>
        <p:sp>
          <p:nvSpPr>
            <p:cNvPr id="369" name="Google Shape;36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70" name="Google Shape;37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6"/>
          <p:cNvGrpSpPr/>
          <p:nvPr/>
        </p:nvGrpSpPr>
        <p:grpSpPr>
          <a:xfrm>
            <a:off x="457377" y="2996663"/>
            <a:ext cx="602564" cy="377174"/>
            <a:chOff x="457200" y="1466425"/>
            <a:chExt cx="776900" cy="486300"/>
          </a:xfrm>
        </p:grpSpPr>
        <p:sp>
          <p:nvSpPr>
            <p:cNvPr id="374" name="Google Shape;37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5" name="Google Shape;37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6"/>
          <p:cNvGrpSpPr/>
          <p:nvPr/>
        </p:nvGrpSpPr>
        <p:grpSpPr>
          <a:xfrm>
            <a:off x="457265" y="3434767"/>
            <a:ext cx="602564" cy="377174"/>
            <a:chOff x="457200" y="1466425"/>
            <a:chExt cx="776900" cy="486300"/>
          </a:xfrm>
        </p:grpSpPr>
        <p:sp>
          <p:nvSpPr>
            <p:cNvPr id="379" name="Google Shape;37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0" name="Google Shape;38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6"/>
          <p:cNvGrpSpPr/>
          <p:nvPr/>
        </p:nvGrpSpPr>
        <p:grpSpPr>
          <a:xfrm>
            <a:off x="457402" y="2135288"/>
            <a:ext cx="602564" cy="377174"/>
            <a:chOff x="457200" y="1466425"/>
            <a:chExt cx="776900" cy="486300"/>
          </a:xfrm>
        </p:grpSpPr>
        <p:sp>
          <p:nvSpPr>
            <p:cNvPr id="384" name="Google Shape;38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5" name="Google Shape;38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6"/>
          <p:cNvGrpSpPr/>
          <p:nvPr/>
        </p:nvGrpSpPr>
        <p:grpSpPr>
          <a:xfrm>
            <a:off x="457290" y="2573392"/>
            <a:ext cx="602564" cy="377174"/>
            <a:chOff x="457200" y="1466425"/>
            <a:chExt cx="776900" cy="486300"/>
          </a:xfrm>
        </p:grpSpPr>
        <p:sp>
          <p:nvSpPr>
            <p:cNvPr id="389" name="Google Shape;38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90" name="Google Shape;39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352" y="1258913"/>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240" y="1697017"/>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3 (Green)">
  <p:cSld name="CUSTOM_2_7_1_5">
    <p:spTree>
      <p:nvGrpSpPr>
        <p:cNvPr id="1" name="Shape 402"/>
        <p:cNvGrpSpPr/>
        <p:nvPr/>
      </p:nvGrpSpPr>
      <p:grpSpPr>
        <a:xfrm>
          <a:off x="0" y="0"/>
          <a:ext cx="0" cy="0"/>
          <a:chOff x="0" y="0"/>
          <a:chExt cx="0" cy="0"/>
        </a:xfrm>
      </p:grpSpPr>
      <p:sp>
        <p:nvSpPr>
          <p:cNvPr id="403" name="Google Shape;40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5" name="Google Shape;40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6" name="Google Shape;406;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7" name="Google Shape;40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8" name="Google Shape;40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txBox="1">
            <a:spLocks noGrp="1"/>
          </p:cNvSpPr>
          <p:nvPr>
            <p:ph type="subTitle" idx="3"/>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1" name="Google Shape;411;p37"/>
          <p:cNvGrpSpPr/>
          <p:nvPr/>
        </p:nvGrpSpPr>
        <p:grpSpPr>
          <a:xfrm>
            <a:off x="457181" y="1345103"/>
            <a:ext cx="533372" cy="533480"/>
            <a:chOff x="457200" y="1378813"/>
            <a:chExt cx="695400" cy="695450"/>
          </a:xfrm>
        </p:grpSpPr>
        <p:sp>
          <p:nvSpPr>
            <p:cNvPr id="412" name="Google Shape;412;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3" name="Google Shape;413;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7"/>
          <p:cNvGrpSpPr/>
          <p:nvPr/>
        </p:nvGrpSpPr>
        <p:grpSpPr>
          <a:xfrm>
            <a:off x="3228956" y="1345103"/>
            <a:ext cx="533372" cy="533480"/>
            <a:chOff x="457200" y="1378813"/>
            <a:chExt cx="695400" cy="695450"/>
          </a:xfrm>
        </p:grpSpPr>
        <p:sp>
          <p:nvSpPr>
            <p:cNvPr id="415" name="Google Shape;415;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16" name="Google Shape;416;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9" name="Google Shape;419;p37"/>
          <p:cNvGrpSpPr/>
          <p:nvPr/>
        </p:nvGrpSpPr>
        <p:grpSpPr>
          <a:xfrm>
            <a:off x="6134081" y="1345853"/>
            <a:ext cx="533372" cy="533480"/>
            <a:chOff x="457200" y="1378813"/>
            <a:chExt cx="695400" cy="695450"/>
          </a:xfrm>
        </p:grpSpPr>
        <p:sp>
          <p:nvSpPr>
            <p:cNvPr id="420" name="Google Shape;420;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21" name="Google Shape;421;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2 (Blue)">
  <p:cSld name="CUSTOM_2_7_1_5_2_1">
    <p:spTree>
      <p:nvGrpSpPr>
        <p:cNvPr id="1" name="Shape 424"/>
        <p:cNvGrpSpPr/>
        <p:nvPr/>
      </p:nvGrpSpPr>
      <p:grpSpPr>
        <a:xfrm>
          <a:off x="0" y="0"/>
          <a:ext cx="0" cy="0"/>
          <a:chOff x="0" y="0"/>
          <a:chExt cx="0" cy="0"/>
        </a:xfrm>
      </p:grpSpPr>
      <p:pic>
        <p:nvPicPr>
          <p:cNvPr id="425" name="Google Shape;425;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6" name="Google Shape;426;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 name="Google Shape;42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9" name="Google Shape;42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1" name="Google Shape;43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2" name="Google Shape;43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3" name="Google Shape;433;p38"/>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4" name="Google Shape;434;p38"/>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8"/>
          <p:cNvGrpSpPr/>
          <p:nvPr/>
        </p:nvGrpSpPr>
        <p:grpSpPr>
          <a:xfrm>
            <a:off x="4936306" y="1423553"/>
            <a:ext cx="533372" cy="533480"/>
            <a:chOff x="457200" y="1378813"/>
            <a:chExt cx="695400" cy="695450"/>
          </a:xfrm>
        </p:grpSpPr>
        <p:sp>
          <p:nvSpPr>
            <p:cNvPr id="439" name="Google Shape;439;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0" name="Google Shape;440;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44" name="Google Shape;444;p38"/>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Bullets 1–4 (Greens)">
  <p:cSld name="CUSTOM_2_7_1_6_1_2">
    <p:spTree>
      <p:nvGrpSpPr>
        <p:cNvPr id="1" name="Shape 445"/>
        <p:cNvGrpSpPr/>
        <p:nvPr/>
      </p:nvGrpSpPr>
      <p:grpSpPr>
        <a:xfrm>
          <a:off x="0" y="0"/>
          <a:ext cx="0" cy="0"/>
          <a:chOff x="0" y="0"/>
          <a:chExt cx="0" cy="0"/>
        </a:xfrm>
      </p:grpSpPr>
      <p:sp>
        <p:nvSpPr>
          <p:cNvPr id="446" name="Google Shape;446;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1" name="Google Shape;45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 name="Google Shape;453;p3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3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60" name="Google Shape;460;p3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61" name="Google Shape;461;p3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462" name="Google Shape;462;p3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463" name="Google Shape;463;p3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Bullets 1–4 (Yellow/Green)">
  <p:cSld name="CUSTOM_2_7_1_6_1_2_1">
    <p:spTree>
      <p:nvGrpSpPr>
        <p:cNvPr id="1" name="Shape 464"/>
        <p:cNvGrpSpPr/>
        <p:nvPr/>
      </p:nvGrpSpPr>
      <p:grpSpPr>
        <a:xfrm>
          <a:off x="0" y="0"/>
          <a:ext cx="0" cy="0"/>
          <a:chOff x="0" y="0"/>
          <a:chExt cx="0" cy="0"/>
        </a:xfrm>
      </p:grpSpPr>
      <p:sp>
        <p:nvSpPr>
          <p:cNvPr id="465" name="Google Shape;465;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0" name="Google Shape;47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 name="Google Shape;473;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 name="Google Shape;478;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9" name="Google Shape;479;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80" name="Google Shape;480;p4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481" name="Google Shape;481;p4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482" name="Google Shape;482;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ay)">
  <p:cSld name="CUSTOM_2_7_1_6_1_2_1_1">
    <p:spTree>
      <p:nvGrpSpPr>
        <p:cNvPr id="1" name="Shape 483"/>
        <p:cNvGrpSpPr/>
        <p:nvPr/>
      </p:nvGrpSpPr>
      <p:grpSpPr>
        <a:xfrm>
          <a:off x="0" y="0"/>
          <a:ext cx="0" cy="0"/>
          <a:chOff x="0" y="0"/>
          <a:chExt cx="0" cy="0"/>
        </a:xfrm>
      </p:grpSpPr>
      <p:sp>
        <p:nvSpPr>
          <p:cNvPr id="484" name="Google Shape;484;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7" name="Google Shape;4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8" name="Google Shape;488;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9" name="Google Shape;4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0" name="Google Shape;4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8" name="Google Shape;498;p4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499" name="Google Shape;499;p4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00" name="Google Shape;500;p4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01" name="Google Shape;501;p4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Blue)">
  <p:cSld name="CUSTOM_2_7_1_6_1_2_1_1_1">
    <p:spTree>
      <p:nvGrpSpPr>
        <p:cNvPr id="1" name="Shape 502"/>
        <p:cNvGrpSpPr/>
        <p:nvPr/>
      </p:nvGrpSpPr>
      <p:grpSpPr>
        <a:xfrm>
          <a:off x="0" y="0"/>
          <a:ext cx="0" cy="0"/>
          <a:chOff x="0" y="0"/>
          <a:chExt cx="0" cy="0"/>
        </a:xfrm>
      </p:grpSpPr>
      <p:sp>
        <p:nvSpPr>
          <p:cNvPr id="503" name="Google Shape;503;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8" name="Google Shape;50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7" name="Google Shape;517;p4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18" name="Google Shape;518;p4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19" name="Google Shape;519;p4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20" name="Google Shape;520;p4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5 (Green)">
  <p:cSld name="CUSTOM_2_7_1_4_1">
    <p:spTree>
      <p:nvGrpSpPr>
        <p:cNvPr id="1" name="Shape 521"/>
        <p:cNvGrpSpPr/>
        <p:nvPr/>
      </p:nvGrpSpPr>
      <p:grpSpPr>
        <a:xfrm>
          <a:off x="0" y="0"/>
          <a:ext cx="0" cy="0"/>
          <a:chOff x="0" y="0"/>
          <a:chExt cx="0" cy="0"/>
        </a:xfrm>
      </p:grpSpPr>
      <p:sp>
        <p:nvSpPr>
          <p:cNvPr id="522" name="Google Shape;522;p4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5" name="Google Shape;52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6" name="Google Shape;526;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7" name="Google Shape;527;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8" name="Google Shape;528;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4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8" name="Google Shape;538;p4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39" name="Google Shape;539;p4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40" name="Google Shape;540;p4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41" name="Google Shape;541;p4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42" name="Google Shape;542;p4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5 (Green/Yellow)">
  <p:cSld name="CUSTOM_2_7_1_4_1_2">
    <p:spTree>
      <p:nvGrpSpPr>
        <p:cNvPr id="1" name="Shape 543"/>
        <p:cNvGrpSpPr/>
        <p:nvPr/>
      </p:nvGrpSpPr>
      <p:grpSpPr>
        <a:xfrm>
          <a:off x="0" y="0"/>
          <a:ext cx="0" cy="0"/>
          <a:chOff x="0" y="0"/>
          <a:chExt cx="0" cy="0"/>
        </a:xfrm>
      </p:grpSpPr>
      <p:sp>
        <p:nvSpPr>
          <p:cNvPr id="544" name="Google Shape;544;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0" name="Google Shape;560;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61" name="Google Shape;561;p4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562" name="Google Shape;562;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63" name="Google Shape;563;p4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564" name="Google Shape;564;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ay)">
  <p:cSld name="CUSTOM_2_7_1_4_1_1">
    <p:spTree>
      <p:nvGrpSpPr>
        <p:cNvPr id="1" name="Shape 565"/>
        <p:cNvGrpSpPr/>
        <p:nvPr/>
      </p:nvGrpSpPr>
      <p:grpSpPr>
        <a:xfrm>
          <a:off x="0" y="0"/>
          <a:ext cx="0" cy="0"/>
          <a:chOff x="0" y="0"/>
          <a:chExt cx="0" cy="0"/>
        </a:xfrm>
      </p:grpSpPr>
      <p:sp>
        <p:nvSpPr>
          <p:cNvPr id="566" name="Google Shape;566;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9" name="Google Shape;569;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0" name="Google Shape;570;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1" name="Google Shape;571;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2" name="Google Shape;572;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583" name="Google Shape;583;p4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584" name="Google Shape;584;p4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585" name="Google Shape;585;p4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586" name="Google Shape;586;p4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Blue)">
  <p:cSld name="CUSTOM_2_7_1_4_1_1_1">
    <p:spTree>
      <p:nvGrpSpPr>
        <p:cNvPr id="1" name="Shape 587"/>
        <p:cNvGrpSpPr/>
        <p:nvPr/>
      </p:nvGrpSpPr>
      <p:grpSpPr>
        <a:xfrm>
          <a:off x="0" y="0"/>
          <a:ext cx="0" cy="0"/>
          <a:chOff x="0" y="0"/>
          <a:chExt cx="0" cy="0"/>
        </a:xfrm>
      </p:grpSpPr>
      <p:sp>
        <p:nvSpPr>
          <p:cNvPr id="588" name="Google Shape;588;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1" name="Google Shape;591;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2" name="Google Shape;592;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3" name="Google Shape;59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4" name="Google Shape;59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4" name="Google Shape;604;p4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05" name="Google Shape;605;p4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06" name="Google Shape;606;p4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07" name="Google Shape;607;p4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08" name="Google Shape;608;p4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6 (Green)">
  <p:cSld name="CUSTOM_2_7_1_3_1_1_3_1">
    <p:spTree>
      <p:nvGrpSpPr>
        <p:cNvPr id="1" name="Shape 609"/>
        <p:cNvGrpSpPr/>
        <p:nvPr/>
      </p:nvGrpSpPr>
      <p:grpSpPr>
        <a:xfrm>
          <a:off x="0" y="0"/>
          <a:ext cx="0" cy="0"/>
          <a:chOff x="0" y="0"/>
          <a:chExt cx="0" cy="0"/>
        </a:xfrm>
      </p:grpSpPr>
      <p:sp>
        <p:nvSpPr>
          <p:cNvPr id="610" name="Google Shape;610;p4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3" name="Google Shape;61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5" name="Google Shape;61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6" name="Google Shape;61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4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4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4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4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29" name="Google Shape;629;p4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30" name="Google Shape;630;p4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31" name="Google Shape;631;p4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32" name="Google Shape;632;p4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33" name="Google Shape;633;p4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6 (Yellow/Green)">
  <p:cSld name="CUSTOM_2_7_1_3_1_1_3_2">
    <p:spTree>
      <p:nvGrpSpPr>
        <p:cNvPr id="1" name="Shape 634"/>
        <p:cNvGrpSpPr/>
        <p:nvPr/>
      </p:nvGrpSpPr>
      <p:grpSpPr>
        <a:xfrm>
          <a:off x="0" y="0"/>
          <a:ext cx="0" cy="0"/>
          <a:chOff x="0" y="0"/>
          <a:chExt cx="0" cy="0"/>
        </a:xfrm>
      </p:grpSpPr>
      <p:sp>
        <p:nvSpPr>
          <p:cNvPr id="635" name="Google Shape;635;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0" name="Google Shape;640;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3" name="Google Shape;653;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54" name="Google Shape;654;p4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55" name="Google Shape;655;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56" name="Google Shape;656;p4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57" name="Google Shape;657;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58" name="Google Shape;658;p4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ay)">
  <p:cSld name="CUSTOM_2_7_1_3_1_1_3_3">
    <p:spTree>
      <p:nvGrpSpPr>
        <p:cNvPr id="1" name="Shape 659"/>
        <p:cNvGrpSpPr/>
        <p:nvPr/>
      </p:nvGrpSpPr>
      <p:grpSpPr>
        <a:xfrm>
          <a:off x="0" y="0"/>
          <a:ext cx="0" cy="0"/>
          <a:chOff x="0" y="0"/>
          <a:chExt cx="0" cy="0"/>
        </a:xfrm>
      </p:grpSpPr>
      <p:sp>
        <p:nvSpPr>
          <p:cNvPr id="660" name="Google Shape;660;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65" name="Google Shape;665;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8" name="Google Shape;678;p4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679" name="Google Shape;679;p4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680" name="Google Shape;680;p4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681" name="Google Shape;681;p4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682" name="Google Shape;682;p4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683" name="Google Shape;683;p4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Blue)">
  <p:cSld name="CUSTOM_2_7_1_3_1_1_3_2_1">
    <p:spTree>
      <p:nvGrpSpPr>
        <p:cNvPr id="1" name="Shape 684"/>
        <p:cNvGrpSpPr/>
        <p:nvPr/>
      </p:nvGrpSpPr>
      <p:grpSpPr>
        <a:xfrm>
          <a:off x="0" y="0"/>
          <a:ext cx="0" cy="0"/>
          <a:chOff x="0" y="0"/>
          <a:chExt cx="0" cy="0"/>
        </a:xfrm>
      </p:grpSpPr>
      <p:sp>
        <p:nvSpPr>
          <p:cNvPr id="685" name="Google Shape;685;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8" name="Google Shape;68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9" name="Google Shape;68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90" name="Google Shape;69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1" name="Google Shape;691;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0" name="Google Shape;700;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3" name="Google Shape;703;p5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04" name="Google Shape;704;p5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05" name="Google Shape;705;p5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06" name="Google Shape;706;p5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07" name="Google Shape;707;p5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08" name="Google Shape;708;p5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7 (Green)">
  <p:cSld name="CUSTOM_2_7_1_3_1_1_1_2">
    <p:spTree>
      <p:nvGrpSpPr>
        <p:cNvPr id="1" name="Shape 709"/>
        <p:cNvGrpSpPr/>
        <p:nvPr/>
      </p:nvGrpSpPr>
      <p:grpSpPr>
        <a:xfrm>
          <a:off x="0" y="0"/>
          <a:ext cx="0" cy="0"/>
          <a:chOff x="0" y="0"/>
          <a:chExt cx="0" cy="0"/>
        </a:xfrm>
      </p:grpSpPr>
      <p:sp>
        <p:nvSpPr>
          <p:cNvPr id="710" name="Google Shape;710;p5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3" name="Google Shape;713;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4" name="Google Shape;714;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15" name="Google Shape;715;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5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5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5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0" name="Google Shape;730;p5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31" name="Google Shape;731;p5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32" name="Google Shape;732;p5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33" name="Google Shape;733;p5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34" name="Google Shape;734;p5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35" name="Google Shape;735;p5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36" name="Google Shape;736;p5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7 (Yellow/Green)">
  <p:cSld name="CUSTOM_2_7_1_3_1_1_1_2_1">
    <p:spTree>
      <p:nvGrpSpPr>
        <p:cNvPr id="1" name="Shape 737"/>
        <p:cNvGrpSpPr/>
        <p:nvPr/>
      </p:nvGrpSpPr>
      <p:grpSpPr>
        <a:xfrm>
          <a:off x="0" y="0"/>
          <a:ext cx="0" cy="0"/>
          <a:chOff x="0" y="0"/>
          <a:chExt cx="0" cy="0"/>
        </a:xfrm>
      </p:grpSpPr>
      <p:sp>
        <p:nvSpPr>
          <p:cNvPr id="738" name="Google Shape;738;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43" name="Google Shape;74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8" name="Google Shape;758;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59" name="Google Shape;759;p5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60" name="Google Shape;760;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61" name="Google Shape;761;p5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762" name="Google Shape;762;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63" name="Google Shape;763;p5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764" name="Google Shape;764;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ay)">
  <p:cSld name="CUSTOM_2_7_1_3_1_1_1_2_1_1_2">
    <p:spTree>
      <p:nvGrpSpPr>
        <p:cNvPr id="1" name="Shape 765"/>
        <p:cNvGrpSpPr/>
        <p:nvPr/>
      </p:nvGrpSpPr>
      <p:grpSpPr>
        <a:xfrm>
          <a:off x="0" y="0"/>
          <a:ext cx="0" cy="0"/>
          <a:chOff x="0" y="0"/>
          <a:chExt cx="0" cy="0"/>
        </a:xfrm>
      </p:grpSpPr>
      <p:sp>
        <p:nvSpPr>
          <p:cNvPr id="766" name="Google Shape;766;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9" name="Google Shape;769;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0" name="Google Shape;770;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1" name="Google Shape;771;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787" name="Google Shape;787;p5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788" name="Google Shape;788;p5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789" name="Google Shape;789;p5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790" name="Google Shape;790;p5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791" name="Google Shape;791;p5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792" name="Google Shape;792;p5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Blue)">
  <p:cSld name="CUSTOM_2_7_1_3_1_1_1_2_1_1_1_1">
    <p:spTree>
      <p:nvGrpSpPr>
        <p:cNvPr id="1" name="Shape 793"/>
        <p:cNvGrpSpPr/>
        <p:nvPr/>
      </p:nvGrpSpPr>
      <p:grpSpPr>
        <a:xfrm>
          <a:off x="0" y="0"/>
          <a:ext cx="0" cy="0"/>
          <a:chOff x="0" y="0"/>
          <a:chExt cx="0" cy="0"/>
        </a:xfrm>
      </p:grpSpPr>
      <p:sp>
        <p:nvSpPr>
          <p:cNvPr id="794" name="Google Shape;794;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8" name="Google Shape;798;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99" name="Google Shape;799;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0" name="Google Shape;800;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8" name="Google Shape;808;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4" name="Google Shape;814;p5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15" name="Google Shape;815;p5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16" name="Google Shape;816;p5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17" name="Google Shape;817;p5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18" name="Google Shape;818;p5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19" name="Google Shape;819;p5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20" name="Google Shape;820;p5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8 (Yellow/Green)">
  <p:cSld name="CUSTOM_2_7_1_3_1_1_1_1_1_1_1">
    <p:spTree>
      <p:nvGrpSpPr>
        <p:cNvPr id="1" name="Shape 821"/>
        <p:cNvGrpSpPr/>
        <p:nvPr/>
      </p:nvGrpSpPr>
      <p:grpSpPr>
        <a:xfrm>
          <a:off x="0" y="0"/>
          <a:ext cx="0" cy="0"/>
          <a:chOff x="0" y="0"/>
          <a:chExt cx="0" cy="0"/>
        </a:xfrm>
      </p:grpSpPr>
      <p:sp>
        <p:nvSpPr>
          <p:cNvPr id="822" name="Google Shape;822;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25" name="Google Shape;825;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26" name="Google Shape;826;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7" name="Google Shape;827;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4" name="Google Shape;844;p5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45" name="Google Shape;845;p5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846" name="Google Shape;846;p5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47" name="Google Shape;847;p5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848" name="Google Shape;848;p5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49" name="Google Shape;849;p5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850" name="Google Shape;850;p5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51" name="Google Shape;851;p5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8 (Gray)">
  <p:cSld name="CUSTOM_2_7_1_3_1_1_1_1_1_1_1_1">
    <p:spTree>
      <p:nvGrpSpPr>
        <p:cNvPr id="1" name="Shape 852"/>
        <p:cNvGrpSpPr/>
        <p:nvPr/>
      </p:nvGrpSpPr>
      <p:grpSpPr>
        <a:xfrm>
          <a:off x="0" y="0"/>
          <a:ext cx="0" cy="0"/>
          <a:chOff x="0" y="0"/>
          <a:chExt cx="0" cy="0"/>
        </a:xfrm>
      </p:grpSpPr>
      <p:sp>
        <p:nvSpPr>
          <p:cNvPr id="853" name="Google Shape;853;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5" name="Google Shape;855;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56" name="Google Shape;856;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7" name="Google Shape;857;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8" name="Google Shape;858;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5" name="Google Shape;875;p5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sp>
        <p:nvSpPr>
          <p:cNvPr id="876" name="Google Shape;876;p56"/>
          <p:cNvSpPr/>
          <p:nvPr/>
        </p:nvSpPr>
        <p:spPr>
          <a:xfrm>
            <a:off x="429768" y="1709928"/>
            <a:ext cx="475488" cy="361371"/>
          </a:xfrm>
          <a:prstGeom prst="rect">
            <a:avLst/>
          </a:prstGeom>
          <a:noFill/>
          <a:ln>
            <a:noFill/>
          </a:ln>
        </p:spPr>
      </p:sp>
      <p:pic>
        <p:nvPicPr>
          <p:cNvPr id="877" name="Google Shape;877;p5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878" name="Google Shape;878;p5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sp>
        <p:nvSpPr>
          <p:cNvPr id="879" name="Google Shape;879;p56"/>
          <p:cNvSpPr/>
          <p:nvPr/>
        </p:nvSpPr>
        <p:spPr>
          <a:xfrm>
            <a:off x="429768" y="2999232"/>
            <a:ext cx="475488" cy="361371"/>
          </a:xfrm>
          <a:prstGeom prst="rect">
            <a:avLst/>
          </a:prstGeom>
          <a:noFill/>
          <a:ln>
            <a:noFill/>
          </a:ln>
        </p:spPr>
      </p:sp>
      <p:sp>
        <p:nvSpPr>
          <p:cNvPr id="880" name="Google Shape;880;p56"/>
          <p:cNvSpPr/>
          <p:nvPr/>
        </p:nvSpPr>
        <p:spPr>
          <a:xfrm>
            <a:off x="429768" y="3438144"/>
            <a:ext cx="475488" cy="361371"/>
          </a:xfrm>
          <a:prstGeom prst="rect">
            <a:avLst/>
          </a:prstGeom>
          <a:noFill/>
          <a:ln>
            <a:noFill/>
          </a:ln>
        </p:spPr>
      </p:sp>
      <p:sp>
        <p:nvSpPr>
          <p:cNvPr id="881" name="Google Shape;881;p56"/>
          <p:cNvSpPr/>
          <p:nvPr/>
        </p:nvSpPr>
        <p:spPr>
          <a:xfrm>
            <a:off x="429768" y="3877056"/>
            <a:ext cx="475488" cy="361371"/>
          </a:xfrm>
          <a:prstGeom prst="rect">
            <a:avLst/>
          </a:prstGeom>
          <a:noFill/>
          <a:ln>
            <a:noFill/>
          </a:ln>
        </p:spPr>
      </p:sp>
      <p:sp>
        <p:nvSpPr>
          <p:cNvPr id="882" name="Google Shape;882;p56"/>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Blue)">
  <p:cSld name="CUSTOM_2_7_1_3_1_1_1_1_1_1_1_1_1">
    <p:spTree>
      <p:nvGrpSpPr>
        <p:cNvPr id="1" name="Shape 883"/>
        <p:cNvGrpSpPr/>
        <p:nvPr/>
      </p:nvGrpSpPr>
      <p:grpSpPr>
        <a:xfrm>
          <a:off x="0" y="0"/>
          <a:ext cx="0" cy="0"/>
          <a:chOff x="0" y="0"/>
          <a:chExt cx="0" cy="0"/>
        </a:xfrm>
      </p:grpSpPr>
      <p:sp>
        <p:nvSpPr>
          <p:cNvPr id="884" name="Google Shape;884;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6" name="Google Shape;886;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87" name="Google Shape;887;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88" name="Google Shape;88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89" name="Google Shape;88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p:nvPr/>
        </p:nvSpPr>
        <p:spPr>
          <a:xfrm>
            <a:off x="429768" y="1261872"/>
            <a:ext cx="475488" cy="361371"/>
          </a:xfrm>
          <a:prstGeom prst="rect">
            <a:avLst/>
          </a:prstGeom>
          <a:noFill/>
          <a:ln>
            <a:noFill/>
          </a:ln>
        </p:spPr>
      </p:sp>
      <p:sp>
        <p:nvSpPr>
          <p:cNvPr id="907" name="Google Shape;907;p57"/>
          <p:cNvSpPr/>
          <p:nvPr/>
        </p:nvSpPr>
        <p:spPr>
          <a:xfrm>
            <a:off x="429768" y="1709928"/>
            <a:ext cx="475488" cy="361371"/>
          </a:xfrm>
          <a:prstGeom prst="rect">
            <a:avLst/>
          </a:prstGeom>
          <a:noFill/>
          <a:ln>
            <a:noFill/>
          </a:ln>
        </p:spPr>
      </p:sp>
      <p:sp>
        <p:nvSpPr>
          <p:cNvPr id="908" name="Google Shape;908;p57"/>
          <p:cNvSpPr/>
          <p:nvPr/>
        </p:nvSpPr>
        <p:spPr>
          <a:xfrm>
            <a:off x="429768" y="2129247"/>
            <a:ext cx="475488" cy="361371"/>
          </a:xfrm>
          <a:prstGeom prst="rect">
            <a:avLst/>
          </a:prstGeom>
          <a:noFill/>
          <a:ln>
            <a:noFill/>
          </a:ln>
        </p:spPr>
      </p:sp>
      <p:sp>
        <p:nvSpPr>
          <p:cNvPr id="909" name="Google Shape;909;p57"/>
          <p:cNvSpPr/>
          <p:nvPr/>
        </p:nvSpPr>
        <p:spPr>
          <a:xfrm>
            <a:off x="429768" y="2577303"/>
            <a:ext cx="475488" cy="361371"/>
          </a:xfrm>
          <a:prstGeom prst="rect">
            <a:avLst/>
          </a:prstGeom>
          <a:noFill/>
          <a:ln>
            <a:noFill/>
          </a:ln>
        </p:spPr>
      </p:sp>
      <p:sp>
        <p:nvSpPr>
          <p:cNvPr id="910" name="Google Shape;910;p57"/>
          <p:cNvSpPr/>
          <p:nvPr/>
        </p:nvSpPr>
        <p:spPr>
          <a:xfrm>
            <a:off x="429768" y="2999232"/>
            <a:ext cx="475488" cy="361371"/>
          </a:xfrm>
          <a:prstGeom prst="rect">
            <a:avLst/>
          </a:prstGeom>
          <a:noFill/>
          <a:ln>
            <a:noFill/>
          </a:ln>
        </p:spPr>
      </p:sp>
      <p:sp>
        <p:nvSpPr>
          <p:cNvPr id="911" name="Google Shape;911;p57"/>
          <p:cNvSpPr/>
          <p:nvPr/>
        </p:nvSpPr>
        <p:spPr>
          <a:xfrm>
            <a:off x="429768" y="3438144"/>
            <a:ext cx="475488" cy="361371"/>
          </a:xfrm>
          <a:prstGeom prst="rect">
            <a:avLst/>
          </a:prstGeom>
          <a:noFill/>
          <a:ln>
            <a:noFill/>
          </a:ln>
        </p:spPr>
      </p:sp>
      <p:sp>
        <p:nvSpPr>
          <p:cNvPr id="912" name="Google Shape;912;p57"/>
          <p:cNvSpPr/>
          <p:nvPr/>
        </p:nvSpPr>
        <p:spPr>
          <a:xfrm>
            <a:off x="429768" y="3877056"/>
            <a:ext cx="475488" cy="361371"/>
          </a:xfrm>
          <a:prstGeom prst="rect">
            <a:avLst/>
          </a:prstGeom>
          <a:noFill/>
          <a:ln>
            <a:noFill/>
          </a:ln>
        </p:spPr>
      </p:sp>
      <p:sp>
        <p:nvSpPr>
          <p:cNvPr id="913" name="Google Shape;913;p57"/>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Fist to Five">
  <p:cSld name="CUSTOM_2_3_1_1_3_1_1_2_1_1_1_1_1">
    <p:spTree>
      <p:nvGrpSpPr>
        <p:cNvPr id="1" name="Shape 914"/>
        <p:cNvGrpSpPr/>
        <p:nvPr/>
      </p:nvGrpSpPr>
      <p:grpSpPr>
        <a:xfrm>
          <a:off x="0" y="0"/>
          <a:ext cx="0" cy="0"/>
          <a:chOff x="0" y="0"/>
          <a:chExt cx="0" cy="0"/>
        </a:xfrm>
      </p:grpSpPr>
      <p:pic>
        <p:nvPicPr>
          <p:cNvPr id="915" name="Google Shape;915;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16" name="Google Shape;916;p58"/>
          <p:cNvSpPr txBox="1">
            <a:spLocks noGrp="1"/>
          </p:cNvSpPr>
          <p:nvPr>
            <p:ph type="title"/>
          </p:nvPr>
        </p:nvSpPr>
        <p:spPr>
          <a:xfrm>
            <a:off x="274350" y="14782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17" name="Google Shape;917;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8" name="Google Shape;918;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58"/>
          <p:cNvSpPr txBox="1"/>
          <p:nvPr/>
        </p:nvSpPr>
        <p:spPr>
          <a:xfrm>
            <a:off x="202525" y="9255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920" name="Google Shape;920;p58"/>
          <p:cNvCxnSpPr/>
          <p:nvPr/>
        </p:nvCxnSpPr>
        <p:spPr>
          <a:xfrm>
            <a:off x="2305500" y="1478275"/>
            <a:ext cx="4533000" cy="0"/>
          </a:xfrm>
          <a:prstGeom prst="straightConnector1">
            <a:avLst/>
          </a:prstGeom>
          <a:noFill/>
          <a:ln w="9525" cap="flat" cmpd="sng">
            <a:solidFill>
              <a:srgbClr val="FFFFFF"/>
            </a:solidFill>
            <a:prstDash val="solid"/>
            <a:round/>
            <a:headEnd type="none" w="med" len="med"/>
            <a:tailEnd type="none" w="med" len="med"/>
          </a:ln>
        </p:spPr>
      </p:cxnSp>
      <p:pic>
        <p:nvPicPr>
          <p:cNvPr id="921" name="Google Shape;921;p58"/>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Review">
  <p:cSld name="CUSTOM_17_2_1_2_1_2">
    <p:spTree>
      <p:nvGrpSpPr>
        <p:cNvPr id="1" name="Shape 922"/>
        <p:cNvGrpSpPr/>
        <p:nvPr/>
      </p:nvGrpSpPr>
      <p:grpSpPr>
        <a:xfrm>
          <a:off x="0" y="0"/>
          <a:ext cx="0" cy="0"/>
          <a:chOff x="0" y="0"/>
          <a:chExt cx="0" cy="0"/>
        </a:xfrm>
      </p:grpSpPr>
      <p:sp>
        <p:nvSpPr>
          <p:cNvPr id="923" name="Google Shape;923;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9"/>
          <p:cNvSpPr/>
          <p:nvPr/>
        </p:nvSpPr>
        <p:spPr>
          <a:xfrm>
            <a:off x="274320" y="274881"/>
            <a:ext cx="8595360" cy="4593742"/>
          </a:xfrm>
          <a:prstGeom prst="rect">
            <a:avLst/>
          </a:prstGeom>
          <a:noFill/>
          <a:ln>
            <a:noFill/>
          </a:ln>
        </p:spPr>
      </p:sp>
      <p:sp>
        <p:nvSpPr>
          <p:cNvPr id="925" name="Google Shape;925;p59"/>
          <p:cNvSpPr txBox="1"/>
          <p:nvPr/>
        </p:nvSpPr>
        <p:spPr>
          <a:xfrm>
            <a:off x="274350" y="39475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Roboto"/>
                <a:ea typeface="Roboto"/>
                <a:cs typeface="Roboto"/>
                <a:sym typeface="Roboto"/>
              </a:rPr>
              <a:t>Let’s Review</a:t>
            </a:r>
            <a:endParaRPr sz="3600" b="1">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 Break">
  <p:cSld name="CUSTOM_1">
    <p:spTree>
      <p:nvGrpSpPr>
        <p:cNvPr id="1" name="Shape 926"/>
        <p:cNvGrpSpPr/>
        <p:nvPr/>
      </p:nvGrpSpPr>
      <p:grpSpPr>
        <a:xfrm>
          <a:off x="0" y="0"/>
          <a:ext cx="0" cy="0"/>
          <a:chOff x="0" y="0"/>
          <a:chExt cx="0" cy="0"/>
        </a:xfrm>
      </p:grpSpPr>
      <p:sp>
        <p:nvSpPr>
          <p:cNvPr id="927" name="Google Shape;927;p60"/>
          <p:cNvSpPr/>
          <p:nvPr/>
        </p:nvSpPr>
        <p:spPr>
          <a:xfrm>
            <a:off x="-42900" y="-24125"/>
            <a:ext cx="9229800" cy="5191749"/>
          </a:xfrm>
          <a:prstGeom prst="rect">
            <a:avLst/>
          </a:prstGeom>
          <a:noFill/>
          <a:ln>
            <a:noFill/>
          </a:ln>
        </p:spPr>
      </p:sp>
      <p:sp>
        <p:nvSpPr>
          <p:cNvPr id="928" name="Google Shape;928;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4. Activity Instructions">
  <p:cSld name="CUSTOM_2_3_1_1_1_1_1_2_1_2_1_1_1_1_1_3">
    <p:spTree>
      <p:nvGrpSpPr>
        <p:cNvPr id="1" name="Shape 929"/>
        <p:cNvGrpSpPr/>
        <p:nvPr/>
      </p:nvGrpSpPr>
      <p:grpSpPr>
        <a:xfrm>
          <a:off x="0" y="0"/>
          <a:ext cx="0" cy="0"/>
          <a:chOff x="0" y="0"/>
          <a:chExt cx="0" cy="0"/>
        </a:xfrm>
      </p:grpSpPr>
      <p:pic>
        <p:nvPicPr>
          <p:cNvPr id="930" name="Google Shape;930;p6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1" name="Google Shape;931;p6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6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33" name="Google Shape;933;p61"/>
          <p:cNvSpPr txBox="1">
            <a:spLocks noGrp="1"/>
          </p:cNvSpPr>
          <p:nvPr>
            <p:ph type="title"/>
          </p:nvPr>
        </p:nvSpPr>
        <p:spPr>
          <a:xfrm>
            <a:off x="5593975" y="4234600"/>
            <a:ext cx="32751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6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36" name="Google Shape;936;p61"/>
          <p:cNvSpPr txBox="1"/>
          <p:nvPr/>
        </p:nvSpPr>
        <p:spPr>
          <a:xfrm>
            <a:off x="5715000" y="3943225"/>
            <a:ext cx="22176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937" name="Google Shape;937;p61"/>
          <p:cNvSpPr txBox="1"/>
          <p:nvPr/>
        </p:nvSpPr>
        <p:spPr>
          <a:xfrm>
            <a:off x="274325" y="673825"/>
            <a:ext cx="5226000" cy="3563700"/>
          </a:xfrm>
          <a:prstGeom prst="rect">
            <a:avLst/>
          </a:prstGeom>
          <a:noFill/>
          <a:ln>
            <a:noFill/>
          </a:ln>
        </p:spPr>
        <p:txBody>
          <a:bodyPr spcFirstLastPara="1" wrap="square" lIns="457200" tIns="91425" rIns="91425" bIns="91425" anchor="t" anchorCtr="0">
            <a:noAutofit/>
          </a:bodyPr>
          <a:lstStyle/>
          <a:p>
            <a:pPr marL="0" lvl="0" indent="0" algn="l" rtl="0">
              <a:lnSpc>
                <a:spcPct val="100000"/>
              </a:lnSpc>
              <a:spcBef>
                <a:spcPts val="0"/>
              </a:spcBef>
              <a:spcAft>
                <a:spcPts val="0"/>
              </a:spcAft>
              <a:buNone/>
            </a:pPr>
            <a:r>
              <a:rPr lang="en" sz="1800" b="1">
                <a:solidFill>
                  <a:schemeClr val="dk1"/>
                </a:solidFill>
                <a:latin typeface="Roboto"/>
                <a:ea typeface="Roboto"/>
                <a:cs typeface="Roboto"/>
                <a:sym typeface="Roboto"/>
              </a:rPr>
              <a:t>Activity instructions located here:</a:t>
            </a: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r>
              <a:rPr lang="en" sz="1800" b="1">
                <a:solidFill>
                  <a:schemeClr val="dk1"/>
                </a:solidFill>
                <a:latin typeface="Roboto"/>
                <a:ea typeface="Roboto"/>
                <a:cs typeface="Roboto"/>
                <a:sym typeface="Roboto"/>
              </a:rPr>
              <a:t>What you’ll be doing:</a:t>
            </a: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r>
              <a:rPr lang="en" sz="1800" b="1">
                <a:solidFill>
                  <a:schemeClr val="dk1"/>
                </a:solidFill>
                <a:latin typeface="Roboto"/>
                <a:ea typeface="Roboto"/>
                <a:cs typeface="Roboto"/>
                <a:sym typeface="Roboto"/>
              </a:rPr>
              <a:t>Submission/Presentation instructions: </a:t>
            </a: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a:p>
            <a:pPr marL="0" lvl="0" indent="0" algn="l" rtl="0">
              <a:lnSpc>
                <a:spcPct val="120000"/>
              </a:lnSpc>
              <a:spcBef>
                <a:spcPts val="0"/>
              </a:spcBef>
              <a:spcAft>
                <a:spcPts val="0"/>
              </a:spcAft>
              <a:buNone/>
            </a:pPr>
            <a:endParaRPr sz="1800" b="1">
              <a:solidFill>
                <a:schemeClr val="dk1"/>
              </a:solidFill>
              <a:latin typeface="Roboto"/>
              <a:ea typeface="Roboto"/>
              <a:cs typeface="Roboto"/>
              <a:sym typeface="Roboto"/>
            </a:endParaRPr>
          </a:p>
        </p:txBody>
      </p:sp>
      <p:sp>
        <p:nvSpPr>
          <p:cNvPr id="938" name="Google Shape;938;p61"/>
          <p:cNvSpPr txBox="1">
            <a:spLocks noGrp="1"/>
          </p:cNvSpPr>
          <p:nvPr>
            <p:ph type="title" idx="2"/>
          </p:nvPr>
        </p:nvSpPr>
        <p:spPr>
          <a:xfrm>
            <a:off x="273450" y="1084526"/>
            <a:ext cx="8596200" cy="634500"/>
          </a:xfrm>
          <a:prstGeom prst="rect">
            <a:avLst/>
          </a:prstGeom>
          <a:noFill/>
          <a:ln>
            <a:noFill/>
          </a:ln>
        </p:spPr>
        <p:txBody>
          <a:bodyPr spcFirstLastPara="1" wrap="square" lIns="457200" tIns="9125" rIns="1005825"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61"/>
          <p:cNvSpPr txBox="1">
            <a:spLocks noGrp="1"/>
          </p:cNvSpPr>
          <p:nvPr>
            <p:ph type="title" idx="3"/>
          </p:nvPr>
        </p:nvSpPr>
        <p:spPr>
          <a:xfrm>
            <a:off x="273450" y="2023775"/>
            <a:ext cx="8596200" cy="634500"/>
          </a:xfrm>
          <a:prstGeom prst="rect">
            <a:avLst/>
          </a:prstGeom>
          <a:noFill/>
          <a:ln>
            <a:noFill/>
          </a:ln>
        </p:spPr>
        <p:txBody>
          <a:bodyPr spcFirstLastPara="1" wrap="square" lIns="457200" tIns="9125" rIns="1005825"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61"/>
          <p:cNvSpPr txBox="1">
            <a:spLocks noGrp="1"/>
          </p:cNvSpPr>
          <p:nvPr>
            <p:ph type="title" idx="4"/>
          </p:nvPr>
        </p:nvSpPr>
        <p:spPr>
          <a:xfrm>
            <a:off x="273450" y="3033650"/>
            <a:ext cx="8596200" cy="726000"/>
          </a:xfrm>
          <a:prstGeom prst="rect">
            <a:avLst/>
          </a:prstGeom>
          <a:noFill/>
          <a:ln>
            <a:noFill/>
          </a:ln>
        </p:spPr>
        <p:txBody>
          <a:bodyPr spcFirstLastPara="1" wrap="square" lIns="457200" tIns="9125" rIns="1005825"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61"/>
          <p:cNvSpPr txBox="1">
            <a:spLocks noGrp="1"/>
          </p:cNvSpPr>
          <p:nvPr>
            <p:ph type="title" idx="5"/>
          </p:nvPr>
        </p:nvSpPr>
        <p:spPr>
          <a:xfrm>
            <a:off x="273900" y="3807100"/>
            <a:ext cx="5226000" cy="1046400"/>
          </a:xfrm>
          <a:prstGeom prst="rect">
            <a:avLst/>
          </a:prstGeom>
          <a:noFill/>
          <a:ln>
            <a:noFill/>
          </a:ln>
        </p:spPr>
        <p:txBody>
          <a:bodyPr spcFirstLastPara="1" wrap="square" lIns="457200" tIns="9125" rIns="1005825" bIns="0" anchor="ctr"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61"/>
          <p:cNvSpPr/>
          <p:nvPr/>
        </p:nvSpPr>
        <p:spPr>
          <a:xfrm rot="10800000">
            <a:off x="5916475" y="274825"/>
            <a:ext cx="2691300" cy="450000"/>
          </a:xfrm>
          <a:prstGeom prst="round2SameRect">
            <a:avLst>
              <a:gd name="adj1" fmla="val 16667"/>
              <a:gd name="adj2" fmla="val 0"/>
            </a:avLst>
          </a:prstGeom>
          <a:solidFill>
            <a:srgbClr val="3D85C6"/>
          </a:solidFill>
          <a:ln>
            <a:noFill/>
          </a:ln>
          <a:effectLst>
            <a:outerShdw blurRad="142875" dist="38100" dir="252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1"/>
          <p:cNvSpPr txBox="1">
            <a:spLocks noGrp="1"/>
          </p:cNvSpPr>
          <p:nvPr>
            <p:ph type="title" idx="6"/>
          </p:nvPr>
        </p:nvSpPr>
        <p:spPr>
          <a:xfrm>
            <a:off x="6989625" y="421675"/>
            <a:ext cx="2092800" cy="4767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61"/>
          <p:cNvSpPr txBox="1"/>
          <p:nvPr/>
        </p:nvSpPr>
        <p:spPr>
          <a:xfrm>
            <a:off x="6037100" y="309375"/>
            <a:ext cx="1086900" cy="364500"/>
          </a:xfrm>
          <a:prstGeom prst="rect">
            <a:avLst/>
          </a:prstGeom>
          <a:noFill/>
          <a:ln>
            <a:noFill/>
          </a:ln>
        </p:spPr>
        <p:txBody>
          <a:bodyPr spcFirstLastPara="1" wrap="square" lIns="0" tIns="91425" rIns="91425" bIns="91425" anchor="t" anchorCtr="0">
            <a:noAutofit/>
          </a:bodyPr>
          <a:lstStyle/>
          <a:p>
            <a:pPr marL="0" lvl="0" indent="0" algn="l" rtl="0">
              <a:lnSpc>
                <a:spcPct val="120000"/>
              </a:lnSpc>
              <a:spcBef>
                <a:spcPts val="0"/>
              </a:spcBef>
              <a:spcAft>
                <a:spcPts val="0"/>
              </a:spcAft>
              <a:buNone/>
            </a:pPr>
            <a:r>
              <a:rPr lang="en" b="1">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8. Zoom Breakout Room with Instructions">
  <p:cSld name="CUSTOM_2_3_1_1_1_1_1_2_1_2_1_1_1_1_2">
    <p:spTree>
      <p:nvGrpSpPr>
        <p:cNvPr id="1" name="Shape 945"/>
        <p:cNvGrpSpPr/>
        <p:nvPr/>
      </p:nvGrpSpPr>
      <p:grpSpPr>
        <a:xfrm>
          <a:off x="0" y="0"/>
          <a:ext cx="0" cy="0"/>
          <a:chOff x="0" y="0"/>
          <a:chExt cx="0" cy="0"/>
        </a:xfrm>
      </p:grpSpPr>
      <p:pic>
        <p:nvPicPr>
          <p:cNvPr id="946" name="Google Shape;946;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7" name="Google Shape;947;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8" name="Google Shape;948;p6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49" name="Google Shape;949;p6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2" name="Google Shape;952;p6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953" name="Google Shape;953;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62"/>
          <p:cNvSpPr txBox="1">
            <a:spLocks noGrp="1"/>
          </p:cNvSpPr>
          <p:nvPr>
            <p:ph type="title" idx="2"/>
          </p:nvPr>
        </p:nvSpPr>
        <p:spPr>
          <a:xfrm>
            <a:off x="273975" y="1407263"/>
            <a:ext cx="8595300" cy="2400000"/>
          </a:xfrm>
          <a:prstGeom prst="rect">
            <a:avLst/>
          </a:prstGeom>
          <a:noFill/>
          <a:ln>
            <a:noFill/>
          </a:ln>
        </p:spPr>
        <p:txBody>
          <a:bodyPr spcFirstLastPara="1" wrap="square" lIns="43891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62"/>
          <p:cNvSpPr txBox="1"/>
          <p:nvPr/>
        </p:nvSpPr>
        <p:spPr>
          <a:xfrm>
            <a:off x="274325" y="904500"/>
            <a:ext cx="8595300" cy="392700"/>
          </a:xfrm>
          <a:prstGeom prst="rect">
            <a:avLst/>
          </a:prstGeom>
          <a:noFill/>
          <a:ln>
            <a:noFill/>
          </a:ln>
        </p:spPr>
        <p:txBody>
          <a:bodyPr spcFirstLastPara="1" wrap="square" lIns="43891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Zoom Breakout Room Activity:</a:t>
            </a:r>
            <a:endParaRPr sz="2000" b="1">
              <a:latin typeface="Roboto"/>
              <a:ea typeface="Roboto"/>
              <a:cs typeface="Roboto"/>
              <a:sym typeface="Roboto"/>
            </a:endParaRPr>
          </a:p>
        </p:txBody>
      </p:sp>
      <p:sp>
        <p:nvSpPr>
          <p:cNvPr id="956" name="Google Shape;956;p62"/>
          <p:cNvSpPr/>
          <p:nvPr/>
        </p:nvSpPr>
        <p:spPr>
          <a:xfrm>
            <a:off x="454000" y="94860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957" name="Google Shape;957;p62"/>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958" name="Google Shape;958;p62"/>
          <p:cNvSpPr/>
          <p:nvPr/>
        </p:nvSpPr>
        <p:spPr>
          <a:xfrm>
            <a:off x="454000" y="124553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9" name="Google Shape;959;p62"/>
          <p:cNvPicPr preferRelativeResize="0"/>
          <p:nvPr/>
        </p:nvPicPr>
        <p:blipFill rotWithShape="1">
          <a:blip r:embed="rId4">
            <a:alphaModFix/>
          </a:blip>
          <a:srcRect l="2262" r="2272"/>
          <a:stretch/>
        </p:blipFill>
        <p:spPr>
          <a:xfrm>
            <a:off x="641400" y="1341675"/>
            <a:ext cx="560101" cy="586693"/>
          </a:xfrm>
          <a:prstGeom prst="rect">
            <a:avLst/>
          </a:prstGeom>
          <a:noFill/>
          <a:ln>
            <a:noFill/>
          </a:ln>
          <a:effectLst>
            <a:outerShdw blurRad="57150" dist="19050" dir="5400000" algn="bl" rotWithShape="0">
              <a:srgbClr val="000000">
                <a:alpha val="50000"/>
              </a:srgbClr>
            </a:outerShdw>
          </a:effectLst>
        </p:spPr>
      </p:pic>
      <p:sp>
        <p:nvSpPr>
          <p:cNvPr id="960" name="Google Shape;960;p62"/>
          <p:cNvSpPr txBox="1"/>
          <p:nvPr/>
        </p:nvSpPr>
        <p:spPr>
          <a:xfrm>
            <a:off x="1201500" y="137332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961" name="Google Shape;961;p62"/>
          <p:cNvCxnSpPr/>
          <p:nvPr/>
        </p:nvCxnSpPr>
        <p:spPr>
          <a:xfrm>
            <a:off x="461900" y="2116222"/>
            <a:ext cx="3968400" cy="0"/>
          </a:xfrm>
          <a:prstGeom prst="straightConnector1">
            <a:avLst/>
          </a:prstGeom>
          <a:noFill/>
          <a:ln w="9525" cap="flat" cmpd="sng">
            <a:solidFill>
              <a:srgbClr val="78909C"/>
            </a:solidFill>
            <a:prstDash val="solid"/>
            <a:round/>
            <a:headEnd type="none" w="med" len="med"/>
            <a:tailEnd type="none" w="med" len="med"/>
          </a:ln>
        </p:spPr>
      </p:cxnSp>
      <p:sp>
        <p:nvSpPr>
          <p:cNvPr id="962" name="Google Shape;962;p62"/>
          <p:cNvSpPr/>
          <p:nvPr/>
        </p:nvSpPr>
        <p:spPr>
          <a:xfrm>
            <a:off x="3065421" y="221878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963" name="Google Shape;963;p62"/>
          <p:cNvSpPr/>
          <p:nvPr/>
        </p:nvSpPr>
        <p:spPr>
          <a:xfrm>
            <a:off x="3699200" y="221878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964" name="Google Shape;964;p62"/>
          <p:cNvSpPr/>
          <p:nvPr/>
        </p:nvSpPr>
        <p:spPr>
          <a:xfrm>
            <a:off x="2739973" y="221878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9. Zoom Breakout Room Roles">
  <p:cSld name="CUSTOM_2_7_2_2_1">
    <p:spTree>
      <p:nvGrpSpPr>
        <p:cNvPr id="1" name="Shape 965"/>
        <p:cNvGrpSpPr/>
        <p:nvPr/>
      </p:nvGrpSpPr>
      <p:grpSpPr>
        <a:xfrm>
          <a:off x="0" y="0"/>
          <a:ext cx="0" cy="0"/>
          <a:chOff x="0" y="0"/>
          <a:chExt cx="0" cy="0"/>
        </a:xfrm>
      </p:grpSpPr>
      <p:sp>
        <p:nvSpPr>
          <p:cNvPr id="966" name="Google Shape;966;p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8" name="Google Shape;968;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69" name="Google Shape;969;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0" name="Google Shape;970;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aphicFrame>
        <p:nvGraphicFramePr>
          <p:cNvPr id="971" name="Google Shape;971;p63"/>
          <p:cNvGraphicFramePr/>
          <p:nvPr/>
        </p:nvGraphicFramePr>
        <p:xfrm>
          <a:off x="358300" y="1181050"/>
          <a:ext cx="3000000" cy="3000000"/>
        </p:xfrm>
        <a:graphic>
          <a:graphicData uri="http://schemas.openxmlformats.org/drawingml/2006/table">
            <a:tbl>
              <a:tblPr>
                <a:noFill/>
                <a:tableStyleId>{850270DE-130D-44DA-8DBD-1832956CDB05}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latin typeface="Roboto"/>
                          <a:ea typeface="Roboto"/>
                          <a:cs typeface="Roboto"/>
                          <a:sym typeface="Roboto"/>
                        </a:rPr>
                        <a:t>Facilitator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7EA15"/>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latin typeface="Roboto"/>
                          <a:ea typeface="Roboto"/>
                          <a:cs typeface="Roboto"/>
                          <a:sym typeface="Roboto"/>
                        </a:rPr>
                        <a:t>Recorder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A5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A54">
                        <a:alpha val="45810"/>
                      </a:srgbClr>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D7E7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D7E74">
                        <a:alpha val="53070"/>
                      </a:srgbClr>
                    </a:solidFill>
                  </a:tcPr>
                </a:tc>
                <a:extLst>
                  <a:ext uri="{0D108BD9-81ED-4DB2-BD59-A6C34878D82A}">
                    <a16:rowId xmlns:a16="http://schemas.microsoft.com/office/drawing/2014/main" val="10003"/>
                  </a:ext>
                </a:extLst>
              </a:tr>
            </a:tbl>
          </a:graphicData>
        </a:graphic>
      </p:graphicFrame>
      <p:sp>
        <p:nvSpPr>
          <p:cNvPr id="972" name="Google Shape;972;p63"/>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70. Additional Zoom Breakout Room Roles">
  <p:cSld name="CUSTOM_2_7_2_2_2">
    <p:spTree>
      <p:nvGrpSpPr>
        <p:cNvPr id="1" name="Shape 973"/>
        <p:cNvGrpSpPr/>
        <p:nvPr/>
      </p:nvGrpSpPr>
      <p:grpSpPr>
        <a:xfrm>
          <a:off x="0" y="0"/>
          <a:ext cx="0" cy="0"/>
          <a:chOff x="0" y="0"/>
          <a:chExt cx="0" cy="0"/>
        </a:xfrm>
      </p:grpSpPr>
      <p:cxnSp>
        <p:nvCxnSpPr>
          <p:cNvPr id="974" name="Google Shape;974;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75" name="Google Shape;975;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76" name="Google Shape;976;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7" name="Google Shape;977;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aphicFrame>
        <p:nvGraphicFramePr>
          <p:cNvPr id="978" name="Google Shape;978;p64"/>
          <p:cNvGraphicFramePr/>
          <p:nvPr/>
        </p:nvGraphicFramePr>
        <p:xfrm>
          <a:off x="358300" y="876250"/>
          <a:ext cx="3000000" cy="3000000"/>
        </p:xfrm>
        <a:graphic>
          <a:graphicData uri="http://schemas.openxmlformats.org/drawingml/2006/table">
            <a:tbl>
              <a:tblPr>
                <a:noFill/>
                <a:tableStyleId>{850270DE-130D-44DA-8DBD-1832956CDB05}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latin typeface="Roboto"/>
                          <a:ea typeface="Roboto"/>
                          <a:cs typeface="Roboto"/>
                          <a:sym typeface="Roboto"/>
                        </a:rPr>
                        <a:t>Timekeeper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Synthesizer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973AB">
                        <a:alpha val="62010"/>
                      </a:srgbClr>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Concept Mapper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973AB">
                        <a:alpha val="62010"/>
                      </a:srgbClr>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973AB">
                        <a:alpha val="62010"/>
                      </a:srgbClr>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FC0DC"/>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979" name="Google Shape;979;p64"/>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71. Pair Activity with Instructions">
  <p:cSld name="CUSTOM_2_3_1_1_1_1_1_2_1_2_1_1_1_1_2_1_2">
    <p:spTree>
      <p:nvGrpSpPr>
        <p:cNvPr id="1" name="Shape 980"/>
        <p:cNvGrpSpPr/>
        <p:nvPr/>
      </p:nvGrpSpPr>
      <p:grpSpPr>
        <a:xfrm>
          <a:off x="0" y="0"/>
          <a:ext cx="0" cy="0"/>
          <a:chOff x="0" y="0"/>
          <a:chExt cx="0" cy="0"/>
        </a:xfrm>
      </p:grpSpPr>
      <p:pic>
        <p:nvPicPr>
          <p:cNvPr id="981" name="Google Shape;981;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2" name="Google Shape;982;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84" name="Google Shape;984;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5" name="Google Shape;985;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87" name="Google Shape;987;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988" name="Google Shape;98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65"/>
          <p:cNvSpPr txBox="1">
            <a:spLocks noGrp="1"/>
          </p:cNvSpPr>
          <p:nvPr>
            <p:ph type="title" idx="2"/>
          </p:nvPr>
        </p:nvSpPr>
        <p:spPr>
          <a:xfrm>
            <a:off x="273975" y="886803"/>
            <a:ext cx="8595300" cy="2920500"/>
          </a:xfrm>
          <a:prstGeom prst="rect">
            <a:avLst/>
          </a:prstGeom>
          <a:noFill/>
          <a:ln>
            <a:noFill/>
          </a:ln>
        </p:spPr>
        <p:txBody>
          <a:bodyPr spcFirstLastPara="1" wrap="square" lIns="30175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65"/>
          <p:cNvSpPr/>
          <p:nvPr/>
        </p:nvSpPr>
        <p:spPr>
          <a:xfrm>
            <a:off x="664900" y="783412"/>
            <a:ext cx="2267323" cy="2400001"/>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2. Pair Programming Activity Roles of Driver and Navigator">
  <p:cSld name="CUSTOM_2_3_1_1_1_1_1_2_1_2_1_1_1_1_2_1_3">
    <p:spTree>
      <p:nvGrpSpPr>
        <p:cNvPr id="1" name="Shape 991"/>
        <p:cNvGrpSpPr/>
        <p:nvPr/>
      </p:nvGrpSpPr>
      <p:grpSpPr>
        <a:xfrm>
          <a:off x="0" y="0"/>
          <a:ext cx="0" cy="0"/>
          <a:chOff x="0" y="0"/>
          <a:chExt cx="0" cy="0"/>
        </a:xfrm>
      </p:grpSpPr>
      <p:pic>
        <p:nvPicPr>
          <p:cNvPr id="992" name="Google Shape;992;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4" name="Google Shape;994;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95" name="Google Shape;995;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98" name="Google Shape;998;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999" name="Google Shape;999;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66"/>
          <p:cNvSpPr txBox="1">
            <a:spLocks noGrp="1"/>
          </p:cNvSpPr>
          <p:nvPr>
            <p:ph type="title" idx="2"/>
          </p:nvPr>
        </p:nvSpPr>
        <p:spPr>
          <a:xfrm>
            <a:off x="273975" y="1407263"/>
            <a:ext cx="8595300" cy="2400000"/>
          </a:xfrm>
          <a:prstGeom prst="rect">
            <a:avLst/>
          </a:prstGeom>
          <a:noFill/>
          <a:ln>
            <a:noFill/>
          </a:ln>
        </p:spPr>
        <p:txBody>
          <a:bodyPr spcFirstLastPara="1" wrap="square" lIns="32004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66"/>
          <p:cNvSpPr txBox="1"/>
          <p:nvPr/>
        </p:nvSpPr>
        <p:spPr>
          <a:xfrm>
            <a:off x="274325" y="904500"/>
            <a:ext cx="8595300" cy="392700"/>
          </a:xfrm>
          <a:prstGeom prst="rect">
            <a:avLst/>
          </a:prstGeom>
          <a:noFill/>
          <a:ln>
            <a:noFill/>
          </a:ln>
        </p:spPr>
        <p:txBody>
          <a:bodyPr spcFirstLastPara="1" wrap="square" lIns="32004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Pair Programming Activity:</a:t>
            </a:r>
            <a:endParaRPr sz="2000" b="1">
              <a:latin typeface="Roboto"/>
              <a:ea typeface="Roboto"/>
              <a:cs typeface="Roboto"/>
              <a:sym typeface="Roboto"/>
            </a:endParaRPr>
          </a:p>
        </p:txBody>
      </p:sp>
      <p:sp>
        <p:nvSpPr>
          <p:cNvPr id="1002" name="Google Shape;1002;p66"/>
          <p:cNvSpPr/>
          <p:nvPr/>
        </p:nvSpPr>
        <p:spPr>
          <a:xfrm>
            <a:off x="509700" y="634700"/>
            <a:ext cx="2639524" cy="2950451"/>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3. Pair Activity Roles">
  <p:cSld name="CUSTOM_2_7_2_2_1_1">
    <p:spTree>
      <p:nvGrpSpPr>
        <p:cNvPr id="1" name="Shape 1003"/>
        <p:cNvGrpSpPr/>
        <p:nvPr/>
      </p:nvGrpSpPr>
      <p:grpSpPr>
        <a:xfrm>
          <a:off x="0" y="0"/>
          <a:ext cx="0" cy="0"/>
          <a:chOff x="0" y="0"/>
          <a:chExt cx="0" cy="0"/>
        </a:xfrm>
      </p:grpSpPr>
      <p:sp>
        <p:nvSpPr>
          <p:cNvPr id="1004" name="Google Shape;1004;p67"/>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005" name="Google Shape;1005;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06" name="Google Shape;1006;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007" name="Google Shape;1007;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8" name="Google Shape;1008;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9" name="Google Shape;1009;p6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010" name="Google Shape;1010;p6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011" name="Google Shape;1011;p6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012" name="Google Shape;1012;p67"/>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13" name="Google Shape;1013;p67"/>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015" name="Google Shape;1015;p67"/>
          <p:cNvSpPr/>
          <p:nvPr/>
        </p:nvSpPr>
        <p:spPr>
          <a:xfrm>
            <a:off x="4936295" y="1423550"/>
            <a:ext cx="5304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16" name="Google Shape;1016;p67"/>
          <p:cNvSpPr/>
          <p:nvPr/>
        </p:nvSpPr>
        <p:spPr>
          <a:xfrm rot="10800000">
            <a:off x="5072469" y="18123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7"/>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018" name="Google Shape;1018;p67"/>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sp>
        <p:nvSpPr>
          <p:cNvPr id="1019" name="Google Shape;1019;p67"/>
          <p:cNvSpPr/>
          <p:nvPr/>
        </p:nvSpPr>
        <p:spPr>
          <a:xfrm>
            <a:off x="3275725" y="3175325"/>
            <a:ext cx="943688" cy="1383600"/>
          </a:xfrm>
          <a:prstGeom prst="rect">
            <a:avLst/>
          </a:prstGeom>
          <a:noFill/>
          <a:ln>
            <a:noFill/>
          </a:ln>
        </p:spPr>
      </p:sp>
      <p:sp>
        <p:nvSpPr>
          <p:cNvPr id="1020" name="Google Shape;1020;p67"/>
          <p:cNvSpPr/>
          <p:nvPr/>
        </p:nvSpPr>
        <p:spPr>
          <a:xfrm>
            <a:off x="7470800" y="3735584"/>
            <a:ext cx="1244500" cy="905441"/>
          </a:xfrm>
          <a:prstGeom prst="rect">
            <a:avLst/>
          </a:prstGeom>
          <a:noFill/>
          <a:ln>
            <a:noFill/>
          </a:ln>
        </p:spPr>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4. Zoom Poll Instructions ">
  <p:cSld name="CUSTOM_2_3_1_1_1_1_1_2_1_2_1_1_1_1_2_1_1">
    <p:spTree>
      <p:nvGrpSpPr>
        <p:cNvPr id="1" name="Shape 1021"/>
        <p:cNvGrpSpPr/>
        <p:nvPr/>
      </p:nvGrpSpPr>
      <p:grpSpPr>
        <a:xfrm>
          <a:off x="0" y="0"/>
          <a:ext cx="0" cy="0"/>
          <a:chOff x="0" y="0"/>
          <a:chExt cx="0" cy="0"/>
        </a:xfrm>
      </p:grpSpPr>
      <p:pic>
        <p:nvPicPr>
          <p:cNvPr id="1022" name="Google Shape;1022;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23" name="Google Shape;1023;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 name="Google Shape;1024;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25" name="Google Shape;1025;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28" name="Google Shape;1028;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29" name="Google Shape;1029;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8"/>
          <p:cNvSpPr txBox="1">
            <a:spLocks noGrp="1"/>
          </p:cNvSpPr>
          <p:nvPr>
            <p:ph type="title" idx="2"/>
          </p:nvPr>
        </p:nvSpPr>
        <p:spPr>
          <a:xfrm>
            <a:off x="273975" y="1254876"/>
            <a:ext cx="8595300" cy="25857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68"/>
          <p:cNvSpPr txBox="1"/>
          <p:nvPr/>
        </p:nvSpPr>
        <p:spPr>
          <a:xfrm>
            <a:off x="274325" y="752100"/>
            <a:ext cx="8595300" cy="392700"/>
          </a:xfrm>
          <a:prstGeom prst="rect">
            <a:avLst/>
          </a:prstGeom>
          <a:noFill/>
          <a:ln>
            <a:noFill/>
          </a:ln>
        </p:spPr>
        <p:txBody>
          <a:bodyPr spcFirstLastPara="1" wrap="square" lIns="292607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Please respond to the following poll:</a:t>
            </a:r>
            <a:endParaRPr sz="2000" b="1">
              <a:latin typeface="Roboto"/>
              <a:ea typeface="Roboto"/>
              <a:cs typeface="Roboto"/>
              <a:sym typeface="Roboto"/>
            </a:endParaRPr>
          </a:p>
        </p:txBody>
      </p:sp>
      <p:sp>
        <p:nvSpPr>
          <p:cNvPr id="1032" name="Google Shape;1032;p68"/>
          <p:cNvSpPr/>
          <p:nvPr/>
        </p:nvSpPr>
        <p:spPr>
          <a:xfrm>
            <a:off x="390150" y="839275"/>
            <a:ext cx="2680362" cy="2098075"/>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5. Zoom Annotate Instructions">
  <p:cSld name="CUSTOM_2_3_1_1_1_1_1_2_1_2_1_1_1_1_2_1_1_1_2">
    <p:spTree>
      <p:nvGrpSpPr>
        <p:cNvPr id="1" name="Shape 1033"/>
        <p:cNvGrpSpPr/>
        <p:nvPr/>
      </p:nvGrpSpPr>
      <p:grpSpPr>
        <a:xfrm>
          <a:off x="0" y="0"/>
          <a:ext cx="0" cy="0"/>
          <a:chOff x="0" y="0"/>
          <a:chExt cx="0" cy="0"/>
        </a:xfrm>
      </p:grpSpPr>
      <p:pic>
        <p:nvPicPr>
          <p:cNvPr id="1034" name="Google Shape;1034;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5" name="Google Shape;1035;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6" name="Google Shape;1036;p6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37" name="Google Shape;1037;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40" name="Google Shape;1040;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41" name="Google Shape;1041;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2" name="Google Shape;1042;p69"/>
          <p:cNvSpPr txBox="1">
            <a:spLocks noGrp="1"/>
          </p:cNvSpPr>
          <p:nvPr>
            <p:ph type="title" idx="2"/>
          </p:nvPr>
        </p:nvSpPr>
        <p:spPr>
          <a:xfrm>
            <a:off x="273975" y="1732738"/>
            <a:ext cx="8595300" cy="2074200"/>
          </a:xfrm>
          <a:prstGeom prst="rect">
            <a:avLst/>
          </a:prstGeom>
          <a:noFill/>
          <a:ln>
            <a:noFill/>
          </a:ln>
        </p:spPr>
        <p:txBody>
          <a:bodyPr spcFirstLastPara="1" wrap="square" lIns="4572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69"/>
          <p:cNvSpPr txBox="1"/>
          <p:nvPr/>
        </p:nvSpPr>
        <p:spPr>
          <a:xfrm>
            <a:off x="274325" y="1239100"/>
            <a:ext cx="8595300" cy="439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Please use the annotate tools to:</a:t>
            </a:r>
            <a:endParaRPr sz="2000" b="1">
              <a:latin typeface="Roboto"/>
              <a:ea typeface="Roboto"/>
              <a:cs typeface="Roboto"/>
              <a:sym typeface="Roboto"/>
            </a:endParaRPr>
          </a:p>
        </p:txBody>
      </p:sp>
      <p:pic>
        <p:nvPicPr>
          <p:cNvPr id="1044" name="Google Shape;1044;p69"/>
          <p:cNvPicPr preferRelativeResize="0"/>
          <p:nvPr/>
        </p:nvPicPr>
        <p:blipFill rotWithShape="1">
          <a:blip r:embed="rId4">
            <a:alphaModFix/>
          </a:blip>
          <a:srcRect l="29" r="19"/>
          <a:stretch/>
        </p:blipFill>
        <p:spPr>
          <a:xfrm>
            <a:off x="351817" y="399000"/>
            <a:ext cx="8440378" cy="8401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6. Help Instructions">
  <p:cSld name="CUSTOM_2_3_1_1_1_1_1_2_1_2_1_1_1_1_1_2">
    <p:spTree>
      <p:nvGrpSpPr>
        <p:cNvPr id="1" name="Shape 1045"/>
        <p:cNvGrpSpPr/>
        <p:nvPr/>
      </p:nvGrpSpPr>
      <p:grpSpPr>
        <a:xfrm>
          <a:off x="0" y="0"/>
          <a:ext cx="0" cy="0"/>
          <a:chOff x="0" y="0"/>
          <a:chExt cx="0" cy="0"/>
        </a:xfrm>
      </p:grpSpPr>
      <p:pic>
        <p:nvPicPr>
          <p:cNvPr id="1046" name="Google Shape;1046;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7" name="Google Shape;1047;p70"/>
          <p:cNvSpPr txBox="1">
            <a:spLocks noGrp="1"/>
          </p:cNvSpPr>
          <p:nvPr>
            <p:ph type="title"/>
          </p:nvPr>
        </p:nvSpPr>
        <p:spPr>
          <a:xfrm>
            <a:off x="237100" y="33838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8" name="Google Shape;1048;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50" name="Google Shape;1050;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70"/>
          <p:cNvSpPr/>
          <p:nvPr/>
        </p:nvSpPr>
        <p:spPr>
          <a:xfrm>
            <a:off x="2974000" y="418900"/>
            <a:ext cx="3148551" cy="2998625"/>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87. Question for Students to Answer">
  <p:cSld name="CUSTOM_17_2_1_2_3">
    <p:spTree>
      <p:nvGrpSpPr>
        <p:cNvPr id="1" name="Shape 1052"/>
        <p:cNvGrpSpPr/>
        <p:nvPr/>
      </p:nvGrpSpPr>
      <p:grpSpPr>
        <a:xfrm>
          <a:off x="0" y="0"/>
          <a:ext cx="0" cy="0"/>
          <a:chOff x="0" y="0"/>
          <a:chExt cx="0" cy="0"/>
        </a:xfrm>
      </p:grpSpPr>
      <p:pic>
        <p:nvPicPr>
          <p:cNvPr id="1053" name="Google Shape;1053;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4" name="Google Shape;1054;p71"/>
          <p:cNvSpPr/>
          <p:nvPr/>
        </p:nvSpPr>
        <p:spPr>
          <a:xfrm>
            <a:off x="283500" y="274875"/>
            <a:ext cx="8595300" cy="4593600"/>
          </a:xfrm>
          <a:prstGeom prst="rect">
            <a:avLst/>
          </a:prstGeom>
          <a:solidFill>
            <a:srgbClr val="00C8E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71"/>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1056" name="Google Shape;1056;p7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57" name="Google Shape;1057;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71"/>
          <p:cNvSpPr txBox="1">
            <a:spLocks noGrp="1"/>
          </p:cNvSpPr>
          <p:nvPr>
            <p:ph type="title"/>
          </p:nvPr>
        </p:nvSpPr>
        <p:spPr>
          <a:xfrm>
            <a:off x="283500" y="2317075"/>
            <a:ext cx="8595300" cy="255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8. Questions?">
  <p:cSld name="CUSTOM_17_2_1_2_3_1">
    <p:spTree>
      <p:nvGrpSpPr>
        <p:cNvPr id="1" name="Shape 1059"/>
        <p:cNvGrpSpPr/>
        <p:nvPr/>
      </p:nvGrpSpPr>
      <p:grpSpPr>
        <a:xfrm>
          <a:off x="0" y="0"/>
          <a:ext cx="0" cy="0"/>
          <a:chOff x="0" y="0"/>
          <a:chExt cx="0" cy="0"/>
        </a:xfrm>
      </p:grpSpPr>
      <p:pic>
        <p:nvPicPr>
          <p:cNvPr id="1060" name="Google Shape;1060;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1" name="Google Shape;1061;p7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62" name="Google Shape;1062;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3" name="Google Shape;1063;p72"/>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064" name="Google Shape;1064;p72"/>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90. Quote">
  <p:cSld name="CUSTOM_17_2_1_2_3_1_1">
    <p:spTree>
      <p:nvGrpSpPr>
        <p:cNvPr id="1" name="Shape 1065"/>
        <p:cNvGrpSpPr/>
        <p:nvPr/>
      </p:nvGrpSpPr>
      <p:grpSpPr>
        <a:xfrm>
          <a:off x="0" y="0"/>
          <a:ext cx="0" cy="0"/>
          <a:chOff x="0" y="0"/>
          <a:chExt cx="0" cy="0"/>
        </a:xfrm>
      </p:grpSpPr>
      <p:sp>
        <p:nvSpPr>
          <p:cNvPr id="1066" name="Google Shape;1066;p7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67" name="Google Shape;1067;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68" name="Google Shape;1068;p7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73"/>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txBox="1">
            <a:spLocks noGrp="1"/>
          </p:cNvSpPr>
          <p:nvPr>
            <p:ph type="title"/>
          </p:nvPr>
        </p:nvSpPr>
        <p:spPr>
          <a:xfrm>
            <a:off x="-12300" y="274875"/>
            <a:ext cx="6797700" cy="45939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2" name="Google Shape;1072;p73"/>
          <p:cNvSpPr txBox="1">
            <a:spLocks noGrp="1"/>
          </p:cNvSpPr>
          <p:nvPr>
            <p:ph type="title" idx="2"/>
          </p:nvPr>
        </p:nvSpPr>
        <p:spPr>
          <a:xfrm>
            <a:off x="6678025" y="2295200"/>
            <a:ext cx="2466000" cy="1067700"/>
          </a:xfrm>
          <a:prstGeom prst="rect">
            <a:avLst/>
          </a:prstGeom>
          <a:noFill/>
          <a:ln>
            <a:noFill/>
          </a:ln>
        </p:spPr>
        <p:txBody>
          <a:bodyPr spcFirstLastPara="1" wrap="square" lIns="0" tIns="457200" rIns="731500" bIns="91425" anchor="b"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89. Definition 1">
  <p:cSld name="CUSTOM_17_2_1_2_3_1_1_1">
    <p:spTree>
      <p:nvGrpSpPr>
        <p:cNvPr id="1" name="Shape 1073"/>
        <p:cNvGrpSpPr/>
        <p:nvPr/>
      </p:nvGrpSpPr>
      <p:grpSpPr>
        <a:xfrm>
          <a:off x="0" y="0"/>
          <a:ext cx="0" cy="0"/>
          <a:chOff x="0" y="0"/>
          <a:chExt cx="0" cy="0"/>
        </a:xfrm>
      </p:grpSpPr>
      <p:sp>
        <p:nvSpPr>
          <p:cNvPr id="1074" name="Google Shape;1074;p7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5" name="Google Shape;1075;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76" name="Google Shape;1076;p7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7" name="Google Shape;1077;p74"/>
          <p:cNvSpPr txBox="1"/>
          <p:nvPr/>
        </p:nvSpPr>
        <p:spPr>
          <a:xfrm>
            <a:off x="273975" y="1254876"/>
            <a:ext cx="8595300" cy="2585700"/>
          </a:xfrm>
          <a:prstGeom prst="rect">
            <a:avLst/>
          </a:prstGeom>
          <a:noFill/>
          <a:ln>
            <a:noFill/>
          </a:ln>
        </p:spPr>
        <p:txBody>
          <a:bodyPr spcFirstLastPara="1" wrap="square" lIns="2926075" tIns="0" rIns="457200" bIns="457200" anchor="t" anchorCtr="0">
            <a:noAutofit/>
          </a:bodyPr>
          <a:lstStyle/>
          <a:p>
            <a:pPr marL="0" lvl="0" indent="0" algn="l" rtl="0">
              <a:spcBef>
                <a:spcPts val="0"/>
              </a:spcBef>
              <a:spcAft>
                <a:spcPts val="0"/>
              </a:spcAft>
              <a:buNone/>
            </a:pPr>
            <a:endParaRPr sz="2400">
              <a:latin typeface="Roboto"/>
              <a:ea typeface="Roboto"/>
              <a:cs typeface="Roboto"/>
              <a:sym typeface="Roboto"/>
            </a:endParaRPr>
          </a:p>
        </p:txBody>
      </p:sp>
      <p:sp>
        <p:nvSpPr>
          <p:cNvPr id="1078" name="Google Shape;1078;p74"/>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4"/>
          <p:cNvSpPr txBox="1"/>
          <p:nvPr/>
        </p:nvSpPr>
        <p:spPr>
          <a:xfrm>
            <a:off x="-15887" y="1331875"/>
            <a:ext cx="9263700" cy="2839500"/>
          </a:xfrm>
          <a:prstGeom prst="rect">
            <a:avLst/>
          </a:prstGeom>
          <a:noFill/>
          <a:ln>
            <a:noFill/>
          </a:ln>
        </p:spPr>
        <p:txBody>
          <a:bodyPr spcFirstLastPara="1" wrap="square" lIns="2103100" tIns="0" rIns="2103100" bIns="457200"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sp>
        <p:nvSpPr>
          <p:cNvPr id="1080" name="Google Shape;1080;p74"/>
          <p:cNvSpPr/>
          <p:nvPr/>
        </p:nvSpPr>
        <p:spPr>
          <a:xfrm rot="10800000" flipH="1">
            <a:off x="688800" y="692100"/>
            <a:ext cx="7766400" cy="3759300"/>
          </a:xfrm>
          <a:prstGeom prst="bracePair">
            <a:avLst/>
          </a:prstGeom>
          <a:noFill/>
          <a:ln w="76200" cap="flat" cmpd="sng">
            <a:solidFill>
              <a:srgbClr val="6CC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61" Type="http://schemas.openxmlformats.org/officeDocument/2006/relationships/slideLayout" Target="../slideLayouts/slideLayout7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75"/>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Lesson 4.1</a:t>
            </a:r>
            <a:endParaRPr/>
          </a:p>
        </p:txBody>
      </p:sp>
      <p:sp>
        <p:nvSpPr>
          <p:cNvPr id="1086" name="Google Shape;1086;p75"/>
          <p:cNvSpPr txBox="1">
            <a:spLocks noGrp="1"/>
          </p:cNvSpPr>
          <p:nvPr>
            <p:ph type="title" idx="2"/>
          </p:nvPr>
        </p:nvSpPr>
        <p:spPr>
          <a:xfrm>
            <a:off x="274350" y="1720225"/>
            <a:ext cx="8595300" cy="13566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sz="3600">
                <a:solidFill>
                  <a:schemeClr val="dk1"/>
                </a:solidFill>
              </a:rPr>
              <a:t>Pandas</a:t>
            </a:r>
            <a:endParaRPr/>
          </a:p>
        </p:txBody>
      </p:sp>
      <p:sp>
        <p:nvSpPr>
          <p:cNvPr id="1087" name="Google Shape;1087;p75"/>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Agenda</a:t>
            </a:r>
            <a:endParaRPr/>
          </a:p>
        </p:txBody>
      </p:sp>
      <p:sp>
        <p:nvSpPr>
          <p:cNvPr id="1204" name="Google Shape;1204;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5" name="Google Shape;1205;p84"/>
          <p:cNvSpPr/>
          <p:nvPr/>
        </p:nvSpPr>
        <p:spPr>
          <a:xfrm>
            <a:off x="3859175" y="1581150"/>
            <a:ext cx="1425600" cy="393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Module 4</a:t>
            </a:r>
            <a:endParaRPr sz="18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Agenda</a:t>
            </a:r>
            <a:endParaRPr/>
          </a:p>
        </p:txBody>
      </p:sp>
      <p:sp>
        <p:nvSpPr>
          <p:cNvPr id="1211" name="Google Shape;1211;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500"/>
              </a:spcAft>
              <a:buNone/>
            </a:pPr>
            <a:r>
              <a:rPr lang="en">
                <a:solidFill>
                  <a:schemeClr val="dk1"/>
                </a:solidFill>
              </a:rPr>
              <a:t>By completing today’s activities, you’ll learn the following skills:</a:t>
            </a:r>
            <a:endParaRPr/>
          </a:p>
        </p:txBody>
      </p:sp>
      <p:sp>
        <p:nvSpPr>
          <p:cNvPr id="1213" name="Google Shape;1213;p85"/>
          <p:cNvSpPr/>
          <p:nvPr/>
        </p:nvSpPr>
        <p:spPr>
          <a:xfrm>
            <a:off x="1352550" y="13521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Use a variety of Pandas methods and functions on a DataFrame</a:t>
            </a:r>
            <a:endParaRPr sz="1800" b="1">
              <a:latin typeface="Roboto"/>
              <a:ea typeface="Roboto"/>
              <a:cs typeface="Roboto"/>
              <a:sym typeface="Roboto"/>
            </a:endParaRPr>
          </a:p>
        </p:txBody>
      </p:sp>
      <p:grpSp>
        <p:nvGrpSpPr>
          <p:cNvPr id="1214" name="Google Shape;1214;p85"/>
          <p:cNvGrpSpPr/>
          <p:nvPr/>
        </p:nvGrpSpPr>
        <p:grpSpPr>
          <a:xfrm>
            <a:off x="457200" y="1352138"/>
            <a:ext cx="776889" cy="621300"/>
            <a:chOff x="457200" y="1378813"/>
            <a:chExt cx="776889" cy="621300"/>
          </a:xfrm>
        </p:grpSpPr>
        <p:sp>
          <p:nvSpPr>
            <p:cNvPr id="1215" name="Google Shape;1215;p85"/>
            <p:cNvSpPr/>
            <p:nvPr/>
          </p:nvSpPr>
          <p:spPr>
            <a:xfrm>
              <a:off x="457200" y="1378813"/>
              <a:ext cx="695400" cy="621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16" name="Google Shape;1216;p85"/>
            <p:cNvSpPr/>
            <p:nvPr/>
          </p:nvSpPr>
          <p:spPr>
            <a:xfrm rot="5400000">
              <a:off x="969614" y="1607625"/>
              <a:ext cx="340325" cy="188625"/>
            </a:xfrm>
            <a:prstGeom prst="flowChartExtra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Thin"/>
                <a:ea typeface="Roboto Thin"/>
                <a:cs typeface="Roboto Thin"/>
                <a:sym typeface="Roboto Thin"/>
              </a:endParaRPr>
            </a:p>
          </p:txBody>
        </p:sp>
      </p:grpSp>
      <p:sp>
        <p:nvSpPr>
          <p:cNvPr id="1217" name="Google Shape;1217;p85"/>
          <p:cNvSpPr/>
          <p:nvPr/>
        </p:nvSpPr>
        <p:spPr>
          <a:xfrm>
            <a:off x="1352550" y="2184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Merge DataFrames</a:t>
            </a:r>
            <a:endParaRPr sz="1800">
              <a:solidFill>
                <a:schemeClr val="dk1"/>
              </a:solidFill>
              <a:latin typeface="Roboto"/>
              <a:ea typeface="Roboto"/>
              <a:cs typeface="Roboto"/>
              <a:sym typeface="Roboto"/>
            </a:endParaRPr>
          </a:p>
        </p:txBody>
      </p:sp>
      <p:grpSp>
        <p:nvGrpSpPr>
          <p:cNvPr id="1218" name="Google Shape;1218;p85"/>
          <p:cNvGrpSpPr/>
          <p:nvPr/>
        </p:nvGrpSpPr>
        <p:grpSpPr>
          <a:xfrm>
            <a:off x="457200" y="2184888"/>
            <a:ext cx="776889" cy="621300"/>
            <a:chOff x="457200" y="1378813"/>
            <a:chExt cx="776889" cy="621300"/>
          </a:xfrm>
        </p:grpSpPr>
        <p:sp>
          <p:nvSpPr>
            <p:cNvPr id="1219" name="Google Shape;1219;p85"/>
            <p:cNvSpPr/>
            <p:nvPr/>
          </p:nvSpPr>
          <p:spPr>
            <a:xfrm>
              <a:off x="457200" y="1378813"/>
              <a:ext cx="695400" cy="621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0" name="Google Shape;1220;p85"/>
            <p:cNvSpPr/>
            <p:nvPr/>
          </p:nvSpPr>
          <p:spPr>
            <a:xfrm rot="5400000">
              <a:off x="969614" y="1607625"/>
              <a:ext cx="340325" cy="188625"/>
            </a:xfrm>
            <a:prstGeom prst="flowChartExtra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Thin"/>
                <a:ea typeface="Roboto Thin"/>
                <a:cs typeface="Roboto Thin"/>
                <a:sym typeface="Roboto Thin"/>
              </a:endParaRPr>
            </a:p>
          </p:txBody>
        </p:sp>
      </p:grpSp>
      <p:sp>
        <p:nvSpPr>
          <p:cNvPr id="1221" name="Google Shape;1221;p85"/>
          <p:cNvSpPr/>
          <p:nvPr/>
        </p:nvSpPr>
        <p:spPr>
          <a:xfrm>
            <a:off x="0" y="3797638"/>
            <a:ext cx="5231100" cy="928200"/>
          </a:xfrm>
          <a:prstGeom prst="homePlate">
            <a:avLst>
              <a:gd name="adj" fmla="val 43373"/>
            </a:avLst>
          </a:prstGeom>
          <a:solidFill>
            <a:srgbClr val="414041"/>
          </a:solidFill>
          <a:ln>
            <a:noFill/>
          </a:ln>
          <a:effectLst>
            <a:outerShdw blurRad="57150" dist="19050" dir="5400000" algn="bl" rotWithShape="0">
              <a:srgbClr val="000000">
                <a:alpha val="50000"/>
              </a:srgbClr>
            </a:outerShdw>
          </a:effectLst>
        </p:spPr>
        <p:txBody>
          <a:bodyPr spcFirstLastPara="1" wrap="square" lIns="1280150" tIns="18275" rIns="91425" bIns="0" anchor="ctr" anchorCtr="0">
            <a:noAutofit/>
          </a:bodyPr>
          <a:lstStyle/>
          <a:p>
            <a:pPr marL="0" lvl="0" indent="0" algn="l" rtl="0">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1222" name="Google Shape;1222;p85"/>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1223" name="Google Shape;1223;p85"/>
          <p:cNvSpPr/>
          <p:nvPr/>
        </p:nvSpPr>
        <p:spPr>
          <a:xfrm>
            <a:off x="1352550" y="299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Format DataFrame columns</a:t>
            </a:r>
            <a:endParaRPr sz="1800">
              <a:solidFill>
                <a:schemeClr val="dk1"/>
              </a:solidFill>
              <a:latin typeface="Roboto"/>
              <a:ea typeface="Roboto"/>
              <a:cs typeface="Roboto"/>
              <a:sym typeface="Roboto"/>
            </a:endParaRPr>
          </a:p>
        </p:txBody>
      </p:sp>
      <p:grpSp>
        <p:nvGrpSpPr>
          <p:cNvPr id="1224" name="Google Shape;1224;p85"/>
          <p:cNvGrpSpPr/>
          <p:nvPr/>
        </p:nvGrpSpPr>
        <p:grpSpPr>
          <a:xfrm>
            <a:off x="457200" y="2998813"/>
            <a:ext cx="776889" cy="621300"/>
            <a:chOff x="457200" y="1378813"/>
            <a:chExt cx="776889" cy="621300"/>
          </a:xfrm>
        </p:grpSpPr>
        <p:sp>
          <p:nvSpPr>
            <p:cNvPr id="1225" name="Google Shape;1225;p85"/>
            <p:cNvSpPr/>
            <p:nvPr/>
          </p:nvSpPr>
          <p:spPr>
            <a:xfrm>
              <a:off x="457200" y="1378813"/>
              <a:ext cx="695400" cy="621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6" name="Google Shape;1226;p85"/>
            <p:cNvSpPr/>
            <p:nvPr/>
          </p:nvSpPr>
          <p:spPr>
            <a:xfrm rot="5400000">
              <a:off x="969614" y="1607625"/>
              <a:ext cx="340325" cy="188625"/>
            </a:xfrm>
            <a:prstGeom prst="flowChartExtra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Thin"/>
                <a:ea typeface="Roboto Thin"/>
                <a:cs typeface="Roboto Thin"/>
                <a:sym typeface="Roboto Thi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86"/>
          <p:cNvSpPr txBox="1">
            <a:spLocks noGrp="1"/>
          </p:cNvSpPr>
          <p:nvPr>
            <p:ph type="title"/>
          </p:nvPr>
        </p:nvSpPr>
        <p:spPr>
          <a:xfrm>
            <a:off x="274350" y="1478275"/>
            <a:ext cx="8595300" cy="15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How comfortable do you feel with this topic?</a:t>
            </a:r>
            <a:endParaRPr>
              <a:solidFill>
                <a:srgbClr val="FFFFFF"/>
              </a:solidFill>
            </a:endParaRPr>
          </a:p>
        </p:txBody>
      </p:sp>
      <p:sp>
        <p:nvSpPr>
          <p:cNvPr id="1232" name="Google Shape;1232;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8" name="Google Shape;1238;p87"/>
          <p:cNvSpPr txBox="1"/>
          <p:nvPr/>
        </p:nvSpPr>
        <p:spPr>
          <a:xfrm>
            <a:off x="2029875" y="1032150"/>
            <a:ext cx="5298300" cy="313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600">
                <a:latin typeface="Roboto"/>
                <a:ea typeface="Roboto"/>
                <a:cs typeface="Roboto"/>
                <a:sym typeface="Roboto"/>
              </a:rPr>
              <a:t>The </a:t>
            </a:r>
            <a:r>
              <a:rPr lang="en" sz="2600">
                <a:solidFill>
                  <a:srgbClr val="FFFFFF"/>
                </a:solidFill>
                <a:highlight>
                  <a:srgbClr val="000000"/>
                </a:highlight>
                <a:latin typeface="Inconsolata"/>
                <a:ea typeface="Inconsolata"/>
                <a:cs typeface="Inconsolata"/>
                <a:sym typeface="Inconsolata"/>
              </a:rPr>
              <a:t>pd.Series()</a:t>
            </a:r>
            <a:r>
              <a:rPr lang="en" sz="2600">
                <a:latin typeface="Roboto"/>
                <a:ea typeface="Roboto"/>
                <a:cs typeface="Roboto"/>
                <a:sym typeface="Roboto"/>
              </a:rPr>
              <a:t> function creates a </a:t>
            </a:r>
            <a:r>
              <a:rPr lang="en" sz="2600" b="1">
                <a:highlight>
                  <a:srgbClr val="FFFF00"/>
                </a:highlight>
                <a:latin typeface="Roboto"/>
                <a:ea typeface="Roboto"/>
                <a:cs typeface="Roboto"/>
                <a:sym typeface="Roboto"/>
              </a:rPr>
              <a:t>one-dimensional array</a:t>
            </a:r>
            <a:r>
              <a:rPr lang="en" sz="2600">
                <a:latin typeface="Roboto"/>
                <a:ea typeface="Roboto"/>
                <a:cs typeface="Roboto"/>
                <a:sym typeface="Roboto"/>
              </a:rPr>
              <a:t> that has a numeric index of the initial list, which acts as a key in a dictionary.</a:t>
            </a:r>
            <a:endParaRPr sz="2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aphicFrame>
        <p:nvGraphicFramePr>
          <p:cNvPr id="1243" name="Google Shape;1243;p88"/>
          <p:cNvGraphicFramePr/>
          <p:nvPr/>
        </p:nvGraphicFramePr>
        <p:xfrm>
          <a:off x="488075" y="2426950"/>
          <a:ext cx="3989500" cy="1981125"/>
        </p:xfrm>
        <a:graphic>
          <a:graphicData uri="http://schemas.openxmlformats.org/drawingml/2006/table">
            <a:tbl>
              <a:tblPr>
                <a:noFill/>
                <a:tableStyleId>{850270DE-130D-44DA-8DBD-1832956CDB05}</a:tableStyleId>
              </a:tblPr>
              <a:tblGrid>
                <a:gridCol w="797900">
                  <a:extLst>
                    <a:ext uri="{9D8B030D-6E8A-4147-A177-3AD203B41FA5}">
                      <a16:colId xmlns:a16="http://schemas.microsoft.com/office/drawing/2014/main" val="20000"/>
                    </a:ext>
                  </a:extLst>
                </a:gridCol>
                <a:gridCol w="797900">
                  <a:extLst>
                    <a:ext uri="{9D8B030D-6E8A-4147-A177-3AD203B41FA5}">
                      <a16:colId xmlns:a16="http://schemas.microsoft.com/office/drawing/2014/main" val="20001"/>
                    </a:ext>
                  </a:extLst>
                </a:gridCol>
                <a:gridCol w="797900">
                  <a:extLst>
                    <a:ext uri="{9D8B030D-6E8A-4147-A177-3AD203B41FA5}">
                      <a16:colId xmlns:a16="http://schemas.microsoft.com/office/drawing/2014/main" val="20002"/>
                    </a:ext>
                  </a:extLst>
                </a:gridCol>
                <a:gridCol w="797900">
                  <a:extLst>
                    <a:ext uri="{9D8B030D-6E8A-4147-A177-3AD203B41FA5}">
                      <a16:colId xmlns:a16="http://schemas.microsoft.com/office/drawing/2014/main" val="20003"/>
                    </a:ext>
                  </a:extLst>
                </a:gridCol>
                <a:gridCol w="797900">
                  <a:extLst>
                    <a:ext uri="{9D8B030D-6E8A-4147-A177-3AD203B41FA5}">
                      <a16:colId xmlns:a16="http://schemas.microsoft.com/office/drawing/2014/main" val="20004"/>
                    </a:ext>
                  </a:extLst>
                </a:gridCol>
              </a:tblGrid>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4"/>
                  </a:ext>
                </a:extLst>
              </a:tr>
            </a:tbl>
          </a:graphicData>
        </a:graphic>
      </p:graphicFrame>
      <p:sp>
        <p:nvSpPr>
          <p:cNvPr id="1244" name="Google Shape;1244;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5" name="Google Shape;124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Each Column in a DataFrame Is a Series</a:t>
            </a:r>
            <a:endParaRPr/>
          </a:p>
        </p:txBody>
      </p:sp>
      <p:sp>
        <p:nvSpPr>
          <p:cNvPr id="1246" name="Google Shape;1246;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A </a:t>
            </a:r>
            <a:r>
              <a:rPr lang="en">
                <a:solidFill>
                  <a:schemeClr val="dk1"/>
                </a:solidFill>
                <a:highlight>
                  <a:srgbClr val="AFC0DC"/>
                </a:highlight>
                <a:latin typeface="Inconsolata"/>
                <a:ea typeface="Inconsolata"/>
                <a:cs typeface="Inconsolata"/>
                <a:sym typeface="Inconsolata"/>
              </a:rPr>
              <a:t>DataFrame</a:t>
            </a:r>
            <a:r>
              <a:rPr lang="en">
                <a:solidFill>
                  <a:schemeClr val="dk1"/>
                </a:solidFill>
              </a:rPr>
              <a:t> is a two-dimensional, labeled data structure, like a dictionary, with rows and columns of potentially different data types such as strings, integers, and floats, where data is aligned in a table, much like a spreadsheet.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1247" name="Google Shape;1247;p88"/>
          <p:cNvSpPr/>
          <p:nvPr/>
        </p:nvSpPr>
        <p:spPr>
          <a:xfrm>
            <a:off x="2881775" y="2426950"/>
            <a:ext cx="771300" cy="1981200"/>
          </a:xfrm>
          <a:prstGeom prst="rect">
            <a:avLst/>
          </a:prstGeom>
          <a:no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8" name="Google Shape;1248;p88"/>
          <p:cNvPicPr preferRelativeResize="0"/>
          <p:nvPr/>
        </p:nvPicPr>
        <p:blipFill>
          <a:blip r:embed="rId3">
            <a:alphaModFix/>
          </a:blip>
          <a:stretch>
            <a:fillRect/>
          </a:stretch>
        </p:blipFill>
        <p:spPr>
          <a:xfrm>
            <a:off x="5067150" y="1668625"/>
            <a:ext cx="827450" cy="3177001"/>
          </a:xfrm>
          <a:prstGeom prst="rect">
            <a:avLst/>
          </a:prstGeom>
          <a:noFill/>
          <a:ln>
            <a:noFill/>
          </a:ln>
        </p:spPr>
      </p:pic>
      <p:sp>
        <p:nvSpPr>
          <p:cNvPr id="1249" name="Google Shape;1249;p88"/>
          <p:cNvSpPr txBox="1"/>
          <p:nvPr/>
        </p:nvSpPr>
        <p:spPr>
          <a:xfrm>
            <a:off x="2819450" y="4433225"/>
            <a:ext cx="827400" cy="2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highlight>
                  <a:srgbClr val="000000"/>
                </a:highlight>
                <a:latin typeface="Inconsolata"/>
                <a:ea typeface="Inconsolata"/>
                <a:cs typeface="Inconsolata"/>
                <a:sym typeface="Inconsolata"/>
              </a:rPr>
              <a:t>column</a:t>
            </a:r>
            <a:endParaRPr>
              <a:solidFill>
                <a:srgbClr val="FFFFFF"/>
              </a:solidFill>
              <a:highlight>
                <a:srgbClr val="000000"/>
              </a:highlight>
              <a:latin typeface="Inconsolata"/>
              <a:ea typeface="Inconsolata"/>
              <a:cs typeface="Inconsolata"/>
              <a:sym typeface="Inconsolata"/>
            </a:endParaRPr>
          </a:p>
        </p:txBody>
      </p:sp>
      <p:sp>
        <p:nvSpPr>
          <p:cNvPr id="1250" name="Google Shape;1250;p88"/>
          <p:cNvSpPr txBox="1"/>
          <p:nvPr/>
        </p:nvSpPr>
        <p:spPr>
          <a:xfrm>
            <a:off x="4302125" y="3615625"/>
            <a:ext cx="683100" cy="2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highlight>
                  <a:srgbClr val="000000"/>
                </a:highlight>
                <a:latin typeface="Inconsolata"/>
                <a:ea typeface="Inconsolata"/>
                <a:cs typeface="Inconsolata"/>
                <a:sym typeface="Inconsolata"/>
              </a:rPr>
              <a:t>row</a:t>
            </a:r>
            <a:endParaRPr>
              <a:solidFill>
                <a:srgbClr val="FFFFFF"/>
              </a:solidFill>
              <a:highlight>
                <a:srgbClr val="000000"/>
              </a:highlight>
              <a:latin typeface="Inconsolata"/>
              <a:ea typeface="Inconsolata"/>
              <a:cs typeface="Inconsolata"/>
              <a:sym typeface="Inconsolata"/>
            </a:endParaRPr>
          </a:p>
        </p:txBody>
      </p:sp>
      <p:sp>
        <p:nvSpPr>
          <p:cNvPr id="1251" name="Google Shape;1251;p88"/>
          <p:cNvSpPr txBox="1"/>
          <p:nvPr/>
        </p:nvSpPr>
        <p:spPr>
          <a:xfrm>
            <a:off x="361250" y="1739850"/>
            <a:ext cx="8635500" cy="53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Inconsolata"/>
                <a:ea typeface="Inconsolata"/>
                <a:cs typeface="Inconsolata"/>
                <a:sym typeface="Inconsolata"/>
              </a:rPr>
              <a:t>DataFrames											Series</a:t>
            </a:r>
            <a:endParaRPr sz="2400"/>
          </a:p>
          <a:p>
            <a:pPr marL="0" lvl="0" indent="0" algn="l" rtl="0">
              <a:lnSpc>
                <a:spcPct val="115000"/>
              </a:lnSpc>
              <a:spcBef>
                <a:spcPts val="0"/>
              </a:spcBef>
              <a:spcAft>
                <a:spcPts val="0"/>
              </a:spcAft>
              <a:buClr>
                <a:schemeClr val="dk1"/>
              </a:buClr>
              <a:buSzPts val="1100"/>
              <a:buFont typeface="Arial"/>
              <a:buNone/>
            </a:pPr>
            <a:r>
              <a:rPr lang="en" sz="2400">
                <a:latin typeface="Inconsolata"/>
                <a:ea typeface="Inconsolata"/>
                <a:cs typeface="Inconsolata"/>
                <a:sym typeface="Inconsolata"/>
              </a:rPr>
              <a:t>		</a:t>
            </a:r>
            <a:endParaRPr sz="2400"/>
          </a:p>
        </p:txBody>
      </p:sp>
      <p:graphicFrame>
        <p:nvGraphicFramePr>
          <p:cNvPr id="1252" name="Google Shape;1252;p88"/>
          <p:cNvGraphicFramePr/>
          <p:nvPr/>
        </p:nvGraphicFramePr>
        <p:xfrm>
          <a:off x="6403500" y="2426988"/>
          <a:ext cx="1595800" cy="1981125"/>
        </p:xfrm>
        <a:graphic>
          <a:graphicData uri="http://schemas.openxmlformats.org/drawingml/2006/table">
            <a:tbl>
              <a:tblPr>
                <a:noFill/>
                <a:tableStyleId>{850270DE-130D-44DA-8DBD-1832956CDB05}</a:tableStyleId>
              </a:tblPr>
              <a:tblGrid>
                <a:gridCol w="797900">
                  <a:extLst>
                    <a:ext uri="{9D8B030D-6E8A-4147-A177-3AD203B41FA5}">
                      <a16:colId xmlns:a16="http://schemas.microsoft.com/office/drawing/2014/main" val="20000"/>
                    </a:ext>
                  </a:extLst>
                </a:gridCol>
                <a:gridCol w="797900">
                  <a:extLst>
                    <a:ext uri="{9D8B030D-6E8A-4147-A177-3AD203B41FA5}">
                      <a16:colId xmlns:a16="http://schemas.microsoft.com/office/drawing/2014/main" val="20001"/>
                    </a:ext>
                  </a:extLst>
                </a:gridCol>
              </a:tblGrid>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3"/>
                  </a:ext>
                </a:extLst>
              </a:tr>
              <a:tr h="396225">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AFC0DC">
                        <a:alpha val="42460"/>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8" name="Google Shape;1258;p89"/>
          <p:cNvSpPr txBox="1">
            <a:spLocks noGrp="1"/>
          </p:cNvSpPr>
          <p:nvPr>
            <p:ph type="title"/>
          </p:nvPr>
        </p:nvSpPr>
        <p:spPr>
          <a:xfrm>
            <a:off x="283500" y="2317075"/>
            <a:ext cx="8595300" cy="25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the Pandas syntax </a:t>
            </a:r>
            <a:br>
              <a:rPr lang="en"/>
            </a:br>
            <a:r>
              <a:rPr lang="en"/>
              <a:t>for creating a Series?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4" name="Google Shape;1264;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Pandas Syntax for Creating a Series</a:t>
            </a:r>
            <a:endParaRPr/>
          </a:p>
        </p:txBody>
      </p:sp>
      <p:sp>
        <p:nvSpPr>
          <p:cNvPr id="1265" name="Google Shape;1265;p90"/>
          <p:cNvSpPr txBox="1">
            <a:spLocks noGrp="1"/>
          </p:cNvSpPr>
          <p:nvPr>
            <p:ph type="subTitle" idx="1"/>
          </p:nvPr>
        </p:nvSpPr>
        <p:spPr>
          <a:xfrm>
            <a:off x="0" y="752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pic>
        <p:nvPicPr>
          <p:cNvPr id="1266" name="Google Shape;1266;p90"/>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1267" name="Google Shape;1267;p9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0"/>
          <p:cNvSpPr/>
          <p:nvPr/>
        </p:nvSpPr>
        <p:spPr>
          <a:xfrm>
            <a:off x="457206" y="1421303"/>
            <a:ext cx="533400" cy="476700"/>
          </a:xfrm>
          <a:prstGeom prst="roundRect">
            <a:avLst>
              <a:gd name="adj" fmla="val 16667"/>
            </a:avLst>
          </a:prstGeom>
          <a:solidFill>
            <a:srgbClr val="6CCCE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100">
                <a:solidFill>
                  <a:srgbClr val="000000"/>
                </a:solidFill>
                <a:latin typeface="Roboto Light"/>
                <a:ea typeface="Roboto Light"/>
                <a:cs typeface="Roboto Light"/>
                <a:sym typeface="Roboto Light"/>
              </a:rPr>
              <a:t>01</a:t>
            </a:r>
            <a:endParaRPr sz="2100">
              <a:solidFill>
                <a:srgbClr val="000000"/>
              </a:solidFill>
              <a:latin typeface="Roboto Light"/>
              <a:ea typeface="Roboto Light"/>
              <a:cs typeface="Roboto Light"/>
              <a:sym typeface="Roboto Light"/>
            </a:endParaRPr>
          </a:p>
        </p:txBody>
      </p:sp>
      <p:sp>
        <p:nvSpPr>
          <p:cNvPr id="1269" name="Google Shape;1269;p90"/>
          <p:cNvSpPr/>
          <p:nvPr/>
        </p:nvSpPr>
        <p:spPr>
          <a:xfrm rot="10800000">
            <a:off x="593369" y="1810088"/>
            <a:ext cx="261029" cy="144694"/>
          </a:xfrm>
          <a:prstGeom prst="flowChartExtract">
            <a:avLst/>
          </a:prstGeom>
          <a:solidFill>
            <a:srgbClr val="6CC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0"/>
          <p:cNvSpPr txBox="1"/>
          <p:nvPr/>
        </p:nvSpPr>
        <p:spPr>
          <a:xfrm>
            <a:off x="-12300" y="213585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First, import Pandas library running </a:t>
            </a:r>
            <a:r>
              <a:rPr lang="en" sz="1600">
                <a:solidFill>
                  <a:srgbClr val="FFFFFF"/>
                </a:solidFill>
                <a:highlight>
                  <a:srgbClr val="000000"/>
                </a:highlight>
                <a:latin typeface="Inconsolata"/>
                <a:ea typeface="Inconsolata"/>
                <a:cs typeface="Inconsolata"/>
                <a:sym typeface="Inconsolata"/>
              </a:rPr>
              <a:t>import pandas as pd</a:t>
            </a:r>
            <a:r>
              <a:rPr lang="en" sz="1600">
                <a:latin typeface="Roboto"/>
                <a:ea typeface="Roboto"/>
                <a:cs typeface="Roboto"/>
                <a:sym typeface="Roboto"/>
              </a:rPr>
              <a:t>. </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en" sz="1600">
                <a:latin typeface="Roboto"/>
                <a:ea typeface="Roboto"/>
                <a:cs typeface="Roboto"/>
                <a:sym typeface="Roboto"/>
              </a:rPr>
              <a:t>This method of import allows Pandas functions/methods to be called using the variable pd.</a:t>
            </a:r>
            <a:endParaRPr sz="1600">
              <a:latin typeface="Roboto"/>
              <a:ea typeface="Roboto"/>
              <a:cs typeface="Roboto"/>
              <a:sym typeface="Roboto"/>
            </a:endParaRPr>
          </a:p>
        </p:txBody>
      </p:sp>
      <p:sp>
        <p:nvSpPr>
          <p:cNvPr id="1271" name="Google Shape;1271;p90"/>
          <p:cNvSpPr txBox="1"/>
          <p:nvPr/>
        </p:nvSpPr>
        <p:spPr>
          <a:xfrm>
            <a:off x="1076325" y="1423475"/>
            <a:ext cx="3057600" cy="476100"/>
          </a:xfrm>
          <a:prstGeom prst="rect">
            <a:avLst/>
          </a:prstGeom>
          <a:noFill/>
          <a:ln>
            <a:noFill/>
          </a:ln>
        </p:spPr>
        <p:txBody>
          <a:bodyPr spcFirstLastPara="1" wrap="square" lIns="182875" tIns="0" rIns="457200" bIns="0"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500" b="1">
                <a:solidFill>
                  <a:srgbClr val="000000"/>
                </a:solidFill>
                <a:latin typeface="Roboto"/>
                <a:ea typeface="Roboto"/>
                <a:cs typeface="Roboto"/>
                <a:sym typeface="Roboto"/>
              </a:rPr>
              <a:t>Import Pandas library </a:t>
            </a:r>
            <a:endParaRPr sz="1500" b="1">
              <a:latin typeface="Roboto"/>
              <a:ea typeface="Roboto"/>
              <a:cs typeface="Roboto"/>
              <a:sym typeface="Roboto"/>
            </a:endParaRPr>
          </a:p>
        </p:txBody>
      </p:sp>
      <p:sp>
        <p:nvSpPr>
          <p:cNvPr id="1272" name="Google Shape;1272;p9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90"/>
          <p:cNvGrpSpPr/>
          <p:nvPr/>
        </p:nvGrpSpPr>
        <p:grpSpPr>
          <a:xfrm>
            <a:off x="4936306" y="1423553"/>
            <a:ext cx="533372" cy="533480"/>
            <a:chOff x="457200" y="1378813"/>
            <a:chExt cx="695400" cy="695450"/>
          </a:xfrm>
        </p:grpSpPr>
        <p:sp>
          <p:nvSpPr>
            <p:cNvPr id="1274" name="Google Shape;1274;p90"/>
            <p:cNvSpPr/>
            <p:nvPr/>
          </p:nvSpPr>
          <p:spPr>
            <a:xfrm>
              <a:off x="457200" y="1378813"/>
              <a:ext cx="695400" cy="621300"/>
            </a:xfrm>
            <a:prstGeom prst="roundRect">
              <a:avLst>
                <a:gd name="adj" fmla="val 16667"/>
              </a:avLst>
            </a:prstGeom>
            <a:solidFill>
              <a:srgbClr val="6CCCE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100">
                  <a:solidFill>
                    <a:srgbClr val="000000"/>
                  </a:solidFill>
                  <a:latin typeface="Roboto Light"/>
                  <a:ea typeface="Roboto Light"/>
                  <a:cs typeface="Roboto Light"/>
                  <a:sym typeface="Roboto Light"/>
                </a:rPr>
                <a:t>02</a:t>
              </a:r>
              <a:endParaRPr sz="2100">
                <a:solidFill>
                  <a:srgbClr val="000000"/>
                </a:solidFill>
                <a:latin typeface="Roboto Light"/>
                <a:ea typeface="Roboto Light"/>
                <a:cs typeface="Roboto Light"/>
                <a:sym typeface="Roboto Light"/>
              </a:endParaRPr>
            </a:p>
          </p:txBody>
        </p:sp>
        <p:sp>
          <p:nvSpPr>
            <p:cNvPr id="1275" name="Google Shape;1275;p90"/>
            <p:cNvSpPr/>
            <p:nvPr/>
          </p:nvSpPr>
          <p:spPr>
            <a:xfrm rot="10800000">
              <a:off x="634726" y="1885638"/>
              <a:ext cx="340325" cy="188625"/>
            </a:xfrm>
            <a:prstGeom prst="flowChartExtract">
              <a:avLst/>
            </a:prstGeom>
            <a:solidFill>
              <a:srgbClr val="6CC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90"/>
          <p:cNvSpPr txBox="1"/>
          <p:nvPr/>
        </p:nvSpPr>
        <p:spPr>
          <a:xfrm>
            <a:off x="4466800" y="2138100"/>
            <a:ext cx="46773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To create a Series, simply run </a:t>
            </a:r>
            <a:r>
              <a:rPr lang="en" sz="1600">
                <a:solidFill>
                  <a:srgbClr val="FFFFFF"/>
                </a:solidFill>
                <a:highlight>
                  <a:srgbClr val="000000"/>
                </a:highlight>
                <a:latin typeface="Inconsolata"/>
                <a:ea typeface="Inconsolata"/>
                <a:cs typeface="Inconsolata"/>
                <a:sym typeface="Inconsolata"/>
              </a:rPr>
              <a:t>pd.Series()</a:t>
            </a:r>
            <a:r>
              <a:rPr lang="en" sz="1600">
                <a:latin typeface="Roboto"/>
                <a:ea typeface="Roboto"/>
                <a:cs typeface="Roboto"/>
                <a:sym typeface="Roboto"/>
              </a:rPr>
              <a:t> function and place a list within the parentheses. Note that the index for the values within the Series will be the numeric index of the initial list.</a:t>
            </a:r>
            <a:endParaRPr sz="1600">
              <a:latin typeface="Roboto"/>
              <a:ea typeface="Roboto"/>
              <a:cs typeface="Roboto"/>
              <a:sym typeface="Roboto"/>
            </a:endParaRPr>
          </a:p>
        </p:txBody>
      </p:sp>
      <p:sp>
        <p:nvSpPr>
          <p:cNvPr id="1277" name="Google Shape;1277;p90"/>
          <p:cNvSpPr txBox="1"/>
          <p:nvPr/>
        </p:nvSpPr>
        <p:spPr>
          <a:xfrm>
            <a:off x="5555425" y="1425725"/>
            <a:ext cx="3057600" cy="476100"/>
          </a:xfrm>
          <a:prstGeom prst="rect">
            <a:avLst/>
          </a:prstGeom>
          <a:solidFill>
            <a:srgbClr val="F3F3F3"/>
          </a:solidFill>
          <a:ln>
            <a:noFill/>
          </a:ln>
        </p:spPr>
        <p:txBody>
          <a:bodyPr spcFirstLastPara="1" wrap="square" lIns="182875" tIns="0" rIns="457200" bIns="0" anchor="ctr" anchorCtr="0">
            <a:noAutofit/>
          </a:bodyPr>
          <a:lstStyle/>
          <a:p>
            <a:pPr marL="0" lvl="0" indent="0" algn="l" rtl="0">
              <a:lnSpc>
                <a:spcPct val="115000"/>
              </a:lnSpc>
              <a:spcBef>
                <a:spcPts val="0"/>
              </a:spcBef>
              <a:spcAft>
                <a:spcPts val="0"/>
              </a:spcAft>
              <a:buNone/>
            </a:pPr>
            <a:r>
              <a:rPr lang="en" sz="1500" b="1">
                <a:latin typeface="Roboto"/>
                <a:ea typeface="Roboto"/>
                <a:cs typeface="Roboto"/>
                <a:sym typeface="Roboto"/>
              </a:rPr>
              <a:t>Create a Series </a:t>
            </a:r>
            <a:endParaRPr sz="1500" b="1">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There Are Multiple Ways to Create DataFrames</a:t>
            </a:r>
            <a:endParaRPr/>
          </a:p>
        </p:txBody>
      </p:sp>
      <p:sp>
        <p:nvSpPr>
          <p:cNvPr id="1283" name="Google Shape;1283;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84" name="Google Shape;1284;p91"/>
          <p:cNvPicPr preferRelativeResize="0"/>
          <p:nvPr/>
        </p:nvPicPr>
        <p:blipFill>
          <a:blip r:embed="rId3">
            <a:alphaModFix/>
          </a:blip>
          <a:stretch>
            <a:fillRect/>
          </a:stretch>
        </p:blipFill>
        <p:spPr>
          <a:xfrm>
            <a:off x="4305138" y="878250"/>
            <a:ext cx="827470" cy="3662574"/>
          </a:xfrm>
          <a:prstGeom prst="rect">
            <a:avLst/>
          </a:prstGeom>
          <a:noFill/>
          <a:ln>
            <a:noFill/>
          </a:ln>
        </p:spPr>
      </p:pic>
      <p:sp>
        <p:nvSpPr>
          <p:cNvPr id="1285" name="Google Shape;1285;p91"/>
          <p:cNvSpPr/>
          <p:nvPr/>
        </p:nvSpPr>
        <p:spPr>
          <a:xfrm>
            <a:off x="457163" y="1116500"/>
            <a:ext cx="3619800" cy="476700"/>
          </a:xfrm>
          <a:prstGeom prst="roundRect">
            <a:avLst>
              <a:gd name="adj" fmla="val 16667"/>
            </a:avLst>
          </a:prstGeom>
          <a:solidFill>
            <a:srgbClr val="6CCCE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latin typeface="Roboto"/>
                <a:ea typeface="Roboto"/>
                <a:cs typeface="Roboto"/>
                <a:sym typeface="Roboto"/>
              </a:rPr>
              <a:t>Create </a:t>
            </a:r>
            <a:r>
              <a:rPr lang="en" sz="1800">
                <a:solidFill>
                  <a:schemeClr val="dk1"/>
                </a:solidFill>
                <a:latin typeface="Inconsolata"/>
                <a:ea typeface="Inconsolata"/>
                <a:cs typeface="Inconsolata"/>
                <a:sym typeface="Inconsolata"/>
              </a:rPr>
              <a:t>DataFrames</a:t>
            </a:r>
            <a:r>
              <a:rPr lang="en" sz="1800">
                <a:solidFill>
                  <a:schemeClr val="dk1"/>
                </a:solidFill>
                <a:latin typeface="Roboto"/>
                <a:ea typeface="Roboto"/>
                <a:cs typeface="Roboto"/>
                <a:sym typeface="Roboto"/>
              </a:rPr>
              <a:t> from scratch</a:t>
            </a:r>
            <a:endParaRPr sz="1800">
              <a:latin typeface="Roboto"/>
              <a:ea typeface="Roboto"/>
              <a:cs typeface="Roboto"/>
              <a:sym typeface="Roboto"/>
            </a:endParaRPr>
          </a:p>
        </p:txBody>
      </p:sp>
      <p:sp>
        <p:nvSpPr>
          <p:cNvPr id="1286" name="Google Shape;1286;p91"/>
          <p:cNvSpPr/>
          <p:nvPr/>
        </p:nvSpPr>
        <p:spPr>
          <a:xfrm rot="10800000">
            <a:off x="593369" y="1505288"/>
            <a:ext cx="261029" cy="144694"/>
          </a:xfrm>
          <a:prstGeom prst="flowChartExtract">
            <a:avLst/>
          </a:prstGeom>
          <a:solidFill>
            <a:srgbClr val="6CC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1"/>
          <p:cNvSpPr txBox="1"/>
          <p:nvPr/>
        </p:nvSpPr>
        <p:spPr>
          <a:xfrm>
            <a:off x="-12300" y="183105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One of many different ways to create DataFrames from scratch is to use the </a:t>
            </a:r>
            <a:r>
              <a:rPr lang="en" sz="1600">
                <a:solidFill>
                  <a:srgbClr val="FFFFFF"/>
                </a:solidFill>
                <a:highlight>
                  <a:srgbClr val="000000"/>
                </a:highlight>
                <a:latin typeface="Inconsolata"/>
                <a:ea typeface="Inconsolata"/>
                <a:cs typeface="Inconsolata"/>
                <a:sym typeface="Inconsolata"/>
              </a:rPr>
              <a:t>pd.DataFrame()</a:t>
            </a:r>
            <a:r>
              <a:rPr lang="en" sz="1600">
                <a:latin typeface="Roboto"/>
                <a:ea typeface="Roboto"/>
                <a:cs typeface="Roboto"/>
                <a:sym typeface="Roboto"/>
              </a:rPr>
              <a:t> function and provide it with a list of dictionaries. Each dictionary will represent a new row where the keys become column headers, and the values will be placed inside the table. </a:t>
            </a:r>
            <a:endParaRPr sz="1600">
              <a:latin typeface="Roboto"/>
              <a:ea typeface="Roboto"/>
              <a:cs typeface="Roboto"/>
              <a:sym typeface="Roboto"/>
            </a:endParaRPr>
          </a:p>
        </p:txBody>
      </p:sp>
      <p:sp>
        <p:nvSpPr>
          <p:cNvPr id="1288" name="Google Shape;1288;p91"/>
          <p:cNvSpPr/>
          <p:nvPr/>
        </p:nvSpPr>
        <p:spPr>
          <a:xfrm>
            <a:off x="4936275" y="1118750"/>
            <a:ext cx="3165900" cy="4767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a:ea typeface="Roboto"/>
                <a:cs typeface="Roboto"/>
                <a:sym typeface="Roboto"/>
              </a:rPr>
              <a:t>Provide a dictionary of lists</a:t>
            </a:r>
            <a:endParaRPr sz="1800">
              <a:solidFill>
                <a:srgbClr val="FFFFFF"/>
              </a:solidFill>
              <a:latin typeface="Roboto"/>
              <a:ea typeface="Roboto"/>
              <a:cs typeface="Roboto"/>
              <a:sym typeface="Roboto"/>
            </a:endParaRPr>
          </a:p>
        </p:txBody>
      </p:sp>
      <p:sp>
        <p:nvSpPr>
          <p:cNvPr id="1289" name="Google Shape;1289;p91"/>
          <p:cNvSpPr/>
          <p:nvPr/>
        </p:nvSpPr>
        <p:spPr>
          <a:xfrm rot="10800000">
            <a:off x="5072469" y="1507538"/>
            <a:ext cx="261029" cy="144694"/>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90" name="Google Shape;1290;p91"/>
          <p:cNvSpPr txBox="1"/>
          <p:nvPr/>
        </p:nvSpPr>
        <p:spPr>
          <a:xfrm>
            <a:off x="4466800" y="183330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Another way to use </a:t>
            </a:r>
            <a:r>
              <a:rPr lang="en" sz="1600">
                <a:solidFill>
                  <a:srgbClr val="FFFFFF"/>
                </a:solidFill>
                <a:highlight>
                  <a:srgbClr val="000000"/>
                </a:highlight>
                <a:latin typeface="Inconsolata"/>
                <a:ea typeface="Inconsolata"/>
                <a:cs typeface="Inconsolata"/>
                <a:sym typeface="Inconsolata"/>
              </a:rPr>
              <a:t>pd.DataFrame()</a:t>
            </a:r>
            <a:r>
              <a:rPr lang="en" sz="1600">
                <a:latin typeface="Roboto"/>
                <a:ea typeface="Roboto"/>
                <a:cs typeface="Roboto"/>
                <a:sym typeface="Roboto"/>
              </a:rPr>
              <a:t> is to provide a dictionary of lists. The keys of the dictionary will be the column headers, and the listed values will be placed into their respective rows.</a:t>
            </a:r>
            <a:endParaRPr sz="16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6" name="Google Shape;1296;p9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DataFrames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9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DataFrame Functions</a:t>
            </a:r>
            <a:endParaRPr/>
          </a:p>
        </p:txBody>
      </p:sp>
      <p:sp>
        <p:nvSpPr>
          <p:cNvPr id="1302" name="Google Shape;1302;p9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Big Picture</a:t>
            </a:r>
            <a:endParaRPr/>
          </a:p>
        </p:txBody>
      </p:sp>
      <p:sp>
        <p:nvSpPr>
          <p:cNvPr id="1093" name="Google Shape;109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94" name="Google Shape;1094;p76"/>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1095" name="Google Shape;1095;p76"/>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152984" y="3164012"/>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txBox="1"/>
          <p:nvPr/>
        </p:nvSpPr>
        <p:spPr>
          <a:xfrm>
            <a:off x="180975" y="3519275"/>
            <a:ext cx="1473600" cy="795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r>
              <a:rPr lang="en" sz="1000" b="1">
                <a:latin typeface="Roboto"/>
                <a:ea typeface="Roboto"/>
                <a:cs typeface="Roboto"/>
                <a:sym typeface="Roboto"/>
              </a:rPr>
              <a:t>Excel Unit</a:t>
            </a:r>
            <a:endParaRPr sz="1000" b="1">
              <a:latin typeface="Roboto"/>
              <a:ea typeface="Roboto"/>
              <a:cs typeface="Roboto"/>
              <a:sym typeface="Roboto"/>
            </a:endParaRPr>
          </a:p>
          <a:p>
            <a:pPr marL="0" lvl="0" indent="0" algn="ctr" rtl="0">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marL="0" lvl="0" indent="0" algn="ctr" rtl="0">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marL="0" lvl="0" indent="0" algn="ctr" rtl="0">
              <a:lnSpc>
                <a:spcPct val="100000"/>
              </a:lnSpc>
              <a:spcBef>
                <a:spcPts val="200"/>
              </a:spcBef>
              <a:spcAft>
                <a:spcPts val="200"/>
              </a:spcAft>
              <a:buClr>
                <a:srgbClr val="000000"/>
              </a:buClr>
              <a:buSzPts val="1100"/>
              <a:buFont typeface="Arial"/>
              <a:buNone/>
            </a:pPr>
            <a:r>
              <a:rPr lang="en" sz="1000" b="1" i="1">
                <a:solidFill>
                  <a:schemeClr val="accent1"/>
                </a:solidFill>
                <a:latin typeface="Roboto"/>
                <a:ea typeface="Roboto"/>
                <a:cs typeface="Roboto"/>
                <a:sym typeface="Roboto"/>
              </a:rPr>
              <a:t>Unit Assessment</a:t>
            </a:r>
            <a:endParaRPr sz="1000" b="1" i="1">
              <a:solidFill>
                <a:schemeClr val="accent1"/>
              </a:solidFill>
              <a:latin typeface="Roboto"/>
              <a:ea typeface="Roboto"/>
              <a:cs typeface="Roboto"/>
              <a:sym typeface="Roboto"/>
            </a:endParaRPr>
          </a:p>
        </p:txBody>
      </p:sp>
      <p:cxnSp>
        <p:nvCxnSpPr>
          <p:cNvPr id="1098" name="Google Shape;1098;p76"/>
          <p:cNvCxnSpPr/>
          <p:nvPr/>
        </p:nvCxnSpPr>
        <p:spPr>
          <a:xfrm>
            <a:off x="896112" y="1981774"/>
            <a:ext cx="0" cy="1486800"/>
          </a:xfrm>
          <a:prstGeom prst="straightConnector1">
            <a:avLst/>
          </a:prstGeom>
          <a:noFill/>
          <a:ln w="19050" cap="flat" cmpd="sng">
            <a:solidFill>
              <a:srgbClr val="FFAB40"/>
            </a:solidFill>
            <a:prstDash val="solid"/>
            <a:round/>
            <a:headEnd type="none" w="med" len="med"/>
            <a:tailEnd type="oval" w="med" len="med"/>
          </a:ln>
        </p:spPr>
      </p:cxnSp>
      <p:grpSp>
        <p:nvGrpSpPr>
          <p:cNvPr id="1099" name="Google Shape;1099;p76"/>
          <p:cNvGrpSpPr/>
          <p:nvPr/>
        </p:nvGrpSpPr>
        <p:grpSpPr>
          <a:xfrm>
            <a:off x="666425" y="1684475"/>
            <a:ext cx="470100" cy="739050"/>
            <a:chOff x="1550100" y="1133325"/>
            <a:chExt cx="470100" cy="739050"/>
          </a:xfrm>
        </p:grpSpPr>
        <p:sp>
          <p:nvSpPr>
            <p:cNvPr id="1100" name="Google Shape;1100;p76"/>
            <p:cNvSpPr/>
            <p:nvPr/>
          </p:nvSpPr>
          <p:spPr>
            <a:xfrm rot="10800000" flipH="1">
              <a:off x="1566875" y="1461975"/>
              <a:ext cx="428700" cy="410400"/>
            </a:xfrm>
            <a:prstGeom prst="triangle">
              <a:avLst>
                <a:gd name="adj" fmla="val 50000"/>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6"/>
            <p:cNvSpPr/>
            <p:nvPr/>
          </p:nvSpPr>
          <p:spPr>
            <a:xfrm>
              <a:off x="1550100" y="1133325"/>
              <a:ext cx="470100" cy="4701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1617147" y="1200374"/>
              <a:ext cx="336000" cy="336000"/>
            </a:xfrm>
            <a:prstGeom prst="ellipse">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grpSp>
      <p:sp>
        <p:nvSpPr>
          <p:cNvPr id="1103" name="Google Shape;1103;p76"/>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1608709" y="903387"/>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accent3"/>
                </a:solidFill>
                <a:latin typeface="Roboto"/>
                <a:ea typeface="Roboto"/>
                <a:cs typeface="Roboto"/>
                <a:sym typeface="Roboto"/>
              </a:rPr>
              <a:t>Python Unit</a:t>
            </a:r>
            <a:endParaRPr sz="1000" b="1">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marL="0" lvl="0" indent="0" algn="ctr" rtl="0">
              <a:spcBef>
                <a:spcPts val="200"/>
              </a:spcBef>
              <a:spcAft>
                <a:spcPts val="200"/>
              </a:spcAft>
              <a:buNone/>
            </a:pPr>
            <a:r>
              <a:rPr lang="en" sz="1000" b="1" i="1">
                <a:solidFill>
                  <a:schemeClr val="accent3"/>
                </a:solidFill>
                <a:latin typeface="Roboto"/>
                <a:ea typeface="Roboto"/>
                <a:cs typeface="Roboto"/>
                <a:sym typeface="Roboto"/>
              </a:rPr>
              <a:t>Unit Assessment</a:t>
            </a:r>
            <a:endParaRPr sz="1000" b="1">
              <a:solidFill>
                <a:schemeClr val="accent3"/>
              </a:solidFill>
              <a:latin typeface="Roboto"/>
              <a:ea typeface="Roboto"/>
              <a:cs typeface="Roboto"/>
              <a:sym typeface="Roboto"/>
            </a:endParaRPr>
          </a:p>
        </p:txBody>
      </p:sp>
      <p:sp>
        <p:nvSpPr>
          <p:cNvPr id="1105" name="Google Shape;1105;p76"/>
          <p:cNvSpPr/>
          <p:nvPr/>
        </p:nvSpPr>
        <p:spPr>
          <a:xfrm rot="10800000" flipH="1">
            <a:off x="2139000" y="2684300"/>
            <a:ext cx="428700" cy="4104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2122225" y="2355650"/>
            <a:ext cx="470100" cy="47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6"/>
          <p:cNvSpPr/>
          <p:nvPr/>
        </p:nvSpPr>
        <p:spPr>
          <a:xfrm>
            <a:off x="2189272" y="2422699"/>
            <a:ext cx="336000" cy="3360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3"/>
                </a:solidFill>
              </a:rPr>
              <a:t>02</a:t>
            </a:r>
            <a:endParaRPr>
              <a:solidFill>
                <a:schemeClr val="accent3"/>
              </a:solidFill>
            </a:endParaRPr>
          </a:p>
        </p:txBody>
      </p:sp>
      <p:sp>
        <p:nvSpPr>
          <p:cNvPr id="1108" name="Google Shape;1108;p76"/>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3073722" y="3164012"/>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6"/>
          <p:cNvSpPr txBox="1"/>
          <p:nvPr/>
        </p:nvSpPr>
        <p:spPr>
          <a:xfrm>
            <a:off x="3069050" y="3519500"/>
            <a:ext cx="1506300" cy="795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b="1">
                <a:solidFill>
                  <a:schemeClr val="accent3"/>
                </a:solidFill>
                <a:latin typeface="Roboto"/>
                <a:ea typeface="Roboto"/>
                <a:cs typeface="Roboto"/>
                <a:sym typeface="Roboto"/>
              </a:rPr>
              <a:t>Databases Unit</a:t>
            </a:r>
            <a:endParaRPr sz="1000" b="1">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200"/>
              </a:spcAft>
              <a:buNone/>
            </a:pPr>
            <a:r>
              <a:rPr lang="en" sz="1000" b="1" i="1">
                <a:solidFill>
                  <a:schemeClr val="accent3"/>
                </a:solidFill>
                <a:latin typeface="Roboto"/>
                <a:ea typeface="Roboto"/>
                <a:cs typeface="Roboto"/>
                <a:sym typeface="Roboto"/>
              </a:rPr>
              <a:t>Unit Assessment</a:t>
            </a:r>
            <a:endParaRPr sz="1000" b="1" i="1">
              <a:solidFill>
                <a:schemeClr val="accent3"/>
              </a:solidFill>
              <a:latin typeface="Roboto"/>
              <a:ea typeface="Roboto"/>
              <a:cs typeface="Roboto"/>
              <a:sym typeface="Roboto"/>
            </a:endParaRPr>
          </a:p>
        </p:txBody>
      </p:sp>
      <p:cxnSp>
        <p:nvCxnSpPr>
          <p:cNvPr id="1111" name="Google Shape;1111;p76"/>
          <p:cNvCxnSpPr/>
          <p:nvPr/>
        </p:nvCxnSpPr>
        <p:spPr>
          <a:xfrm>
            <a:off x="3822192" y="1981774"/>
            <a:ext cx="0" cy="1486800"/>
          </a:xfrm>
          <a:prstGeom prst="straightConnector1">
            <a:avLst/>
          </a:prstGeom>
          <a:noFill/>
          <a:ln w="19050" cap="flat" cmpd="sng">
            <a:solidFill>
              <a:schemeClr val="accent3"/>
            </a:solidFill>
            <a:prstDash val="solid"/>
            <a:round/>
            <a:headEnd type="none" w="med" len="med"/>
            <a:tailEnd type="oval" w="med" len="med"/>
          </a:ln>
        </p:spPr>
      </p:cxnSp>
      <p:sp>
        <p:nvSpPr>
          <p:cNvPr id="1112" name="Google Shape;1112;p76"/>
          <p:cNvSpPr/>
          <p:nvPr/>
        </p:nvSpPr>
        <p:spPr>
          <a:xfrm rot="10800000" flipH="1">
            <a:off x="3603938" y="2013125"/>
            <a:ext cx="428700" cy="4104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6"/>
          <p:cNvSpPr/>
          <p:nvPr/>
        </p:nvSpPr>
        <p:spPr>
          <a:xfrm>
            <a:off x="3587163" y="1684475"/>
            <a:ext cx="470100" cy="47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6"/>
          <p:cNvSpPr/>
          <p:nvPr/>
        </p:nvSpPr>
        <p:spPr>
          <a:xfrm>
            <a:off x="3654209" y="1751524"/>
            <a:ext cx="336000" cy="3360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3"/>
                </a:solidFill>
              </a:rPr>
              <a:t>03</a:t>
            </a:r>
            <a:endParaRPr>
              <a:solidFill>
                <a:schemeClr val="accent3"/>
              </a:solidFill>
            </a:endParaRPr>
          </a:p>
        </p:txBody>
      </p:sp>
      <p:sp>
        <p:nvSpPr>
          <p:cNvPr id="1115" name="Google Shape;1115;p76"/>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6"/>
          <p:cNvSpPr/>
          <p:nvPr/>
        </p:nvSpPr>
        <p:spPr>
          <a:xfrm>
            <a:off x="4547734" y="917987"/>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chemeClr val="accent3"/>
                </a:solidFill>
                <a:latin typeface="Roboto"/>
                <a:ea typeface="Roboto"/>
                <a:cs typeface="Roboto"/>
                <a:sym typeface="Roboto"/>
              </a:rPr>
              <a:t>Visualization Unit</a:t>
            </a:r>
            <a:endParaRPr sz="1000" b="1">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marL="0" lvl="0" indent="0" algn="ctr" rtl="0">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marL="0" lvl="0" indent="0" algn="ctr" rtl="0">
              <a:spcBef>
                <a:spcPts val="200"/>
              </a:spcBef>
              <a:spcAft>
                <a:spcPts val="200"/>
              </a:spcAft>
              <a:buNone/>
            </a:pPr>
            <a:r>
              <a:rPr lang="en" sz="1000" b="1" i="1">
                <a:solidFill>
                  <a:schemeClr val="accent3"/>
                </a:solidFill>
                <a:latin typeface="Roboto"/>
                <a:ea typeface="Roboto"/>
                <a:cs typeface="Roboto"/>
                <a:sym typeface="Roboto"/>
              </a:rPr>
              <a:t>Unit Assessment</a:t>
            </a:r>
            <a:endParaRPr sz="1000" b="1" i="1">
              <a:solidFill>
                <a:schemeClr val="accent3"/>
              </a:solidFill>
              <a:latin typeface="Roboto"/>
              <a:ea typeface="Roboto"/>
              <a:cs typeface="Roboto"/>
              <a:sym typeface="Roboto"/>
            </a:endParaRPr>
          </a:p>
        </p:txBody>
      </p:sp>
      <p:sp>
        <p:nvSpPr>
          <p:cNvPr id="1117" name="Google Shape;1117;p76"/>
          <p:cNvSpPr/>
          <p:nvPr/>
        </p:nvSpPr>
        <p:spPr>
          <a:xfrm rot="10800000" flipH="1">
            <a:off x="5078025" y="2698900"/>
            <a:ext cx="428700" cy="4104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5061250" y="2370250"/>
            <a:ext cx="470100" cy="47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6"/>
          <p:cNvSpPr/>
          <p:nvPr/>
        </p:nvSpPr>
        <p:spPr>
          <a:xfrm>
            <a:off x="5128297" y="2437299"/>
            <a:ext cx="336000" cy="3360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3"/>
                </a:solidFill>
              </a:rPr>
              <a:t>04</a:t>
            </a:r>
            <a:endParaRPr>
              <a:solidFill>
                <a:schemeClr val="accent3"/>
              </a:solidFill>
            </a:endParaRPr>
          </a:p>
        </p:txBody>
      </p:sp>
      <p:sp>
        <p:nvSpPr>
          <p:cNvPr id="1120" name="Google Shape;1120;p76"/>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6012747" y="3178612"/>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txBox="1"/>
          <p:nvPr/>
        </p:nvSpPr>
        <p:spPr>
          <a:xfrm>
            <a:off x="6008075" y="3519500"/>
            <a:ext cx="1506300" cy="100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b="1">
                <a:solidFill>
                  <a:schemeClr val="accent3"/>
                </a:solidFill>
                <a:latin typeface="Roboto"/>
                <a:ea typeface="Roboto"/>
                <a:cs typeface="Roboto"/>
                <a:sym typeface="Roboto"/>
              </a:rPr>
              <a:t>Advanced Topics Unit </a:t>
            </a:r>
            <a:endParaRPr sz="1000" b="1">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marL="0" lvl="0" indent="0" algn="ctr" rtl="0">
              <a:lnSpc>
                <a:spcPct val="100000"/>
              </a:lnSpc>
              <a:spcBef>
                <a:spcPts val="200"/>
              </a:spcBef>
              <a:spcAft>
                <a:spcPts val="200"/>
              </a:spcAft>
              <a:buNone/>
            </a:pPr>
            <a:r>
              <a:rPr lang="en" sz="1000" b="1" i="1">
                <a:solidFill>
                  <a:schemeClr val="accent3"/>
                </a:solidFill>
                <a:latin typeface="Roboto"/>
                <a:ea typeface="Roboto"/>
                <a:cs typeface="Roboto"/>
                <a:sym typeface="Roboto"/>
              </a:rPr>
              <a:t>Unit Assessment</a:t>
            </a:r>
            <a:endParaRPr sz="1000" b="1" i="1">
              <a:solidFill>
                <a:schemeClr val="accent3"/>
              </a:solidFill>
              <a:latin typeface="Roboto"/>
              <a:ea typeface="Roboto"/>
              <a:cs typeface="Roboto"/>
              <a:sym typeface="Roboto"/>
            </a:endParaRPr>
          </a:p>
        </p:txBody>
      </p:sp>
      <p:cxnSp>
        <p:nvCxnSpPr>
          <p:cNvPr id="1123" name="Google Shape;1123;p76"/>
          <p:cNvCxnSpPr/>
          <p:nvPr/>
        </p:nvCxnSpPr>
        <p:spPr>
          <a:xfrm>
            <a:off x="6757323" y="1981774"/>
            <a:ext cx="0" cy="1486800"/>
          </a:xfrm>
          <a:prstGeom prst="straightConnector1">
            <a:avLst/>
          </a:prstGeom>
          <a:noFill/>
          <a:ln w="19050" cap="flat" cmpd="sng">
            <a:solidFill>
              <a:schemeClr val="accent3"/>
            </a:solidFill>
            <a:prstDash val="solid"/>
            <a:round/>
            <a:headEnd type="none" w="med" len="med"/>
            <a:tailEnd type="oval" w="med" len="med"/>
          </a:ln>
        </p:spPr>
      </p:cxnSp>
      <p:sp>
        <p:nvSpPr>
          <p:cNvPr id="1124" name="Google Shape;1124;p76"/>
          <p:cNvSpPr/>
          <p:nvPr/>
        </p:nvSpPr>
        <p:spPr>
          <a:xfrm rot="10800000" flipH="1">
            <a:off x="6542963" y="2027725"/>
            <a:ext cx="428700" cy="4104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6526188" y="1699075"/>
            <a:ext cx="470100" cy="47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6593234" y="1766124"/>
            <a:ext cx="336000" cy="3360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3"/>
                </a:solidFill>
              </a:rPr>
              <a:t>05</a:t>
            </a:r>
            <a:endParaRPr>
              <a:solidFill>
                <a:schemeClr val="accent3"/>
              </a:solidFill>
            </a:endParaRPr>
          </a:p>
        </p:txBody>
      </p:sp>
      <p:sp>
        <p:nvSpPr>
          <p:cNvPr id="1127" name="Google Shape;1127;p76"/>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7460634" y="898237"/>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accent3"/>
                </a:solidFill>
                <a:latin typeface="Roboto"/>
                <a:ea typeface="Roboto"/>
                <a:cs typeface="Roboto"/>
                <a:sym typeface="Roboto"/>
              </a:rPr>
              <a:t>Final Project</a:t>
            </a:r>
            <a:endParaRPr sz="1000" b="1">
              <a:solidFill>
                <a:schemeClr val="accent3"/>
              </a:solidFill>
              <a:latin typeface="Roboto"/>
              <a:ea typeface="Roboto"/>
              <a:cs typeface="Roboto"/>
              <a:sym typeface="Roboto"/>
            </a:endParaRPr>
          </a:p>
          <a:p>
            <a:pPr marL="0" lvl="0" indent="0" algn="ctr" rtl="0">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marL="0" lvl="0" indent="0" algn="ctr" rtl="0">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marL="0" lvl="0" indent="0" algn="ctr" rtl="0">
              <a:spcBef>
                <a:spcPts val="200"/>
              </a:spcBef>
              <a:spcAft>
                <a:spcPts val="200"/>
              </a:spcAft>
              <a:buNone/>
            </a:pPr>
            <a:r>
              <a:rPr lang="en" sz="1000" b="1" i="1">
                <a:solidFill>
                  <a:schemeClr val="accent3"/>
                </a:solidFill>
                <a:latin typeface="Roboto"/>
                <a:ea typeface="Roboto"/>
                <a:cs typeface="Roboto"/>
                <a:sym typeface="Roboto"/>
              </a:rPr>
              <a:t>Dashboards</a:t>
            </a:r>
            <a:br>
              <a:rPr lang="en" sz="1000" b="1" i="1">
                <a:solidFill>
                  <a:schemeClr val="accent3"/>
                </a:solidFill>
                <a:latin typeface="Roboto"/>
                <a:ea typeface="Roboto"/>
                <a:cs typeface="Roboto"/>
                <a:sym typeface="Roboto"/>
              </a:rPr>
            </a:br>
            <a:r>
              <a:rPr lang="en" sz="1000" b="1" i="1">
                <a:solidFill>
                  <a:schemeClr val="accent3"/>
                </a:solidFill>
                <a:latin typeface="Roboto"/>
                <a:ea typeface="Roboto"/>
                <a:cs typeface="Roboto"/>
                <a:sym typeface="Roboto"/>
              </a:rPr>
              <a:t>Presentation</a:t>
            </a:r>
            <a:endParaRPr sz="1000" b="1" i="1">
              <a:solidFill>
                <a:schemeClr val="accent3"/>
              </a:solidFill>
              <a:latin typeface="Roboto"/>
              <a:ea typeface="Roboto"/>
              <a:cs typeface="Roboto"/>
              <a:sym typeface="Roboto"/>
            </a:endParaRPr>
          </a:p>
        </p:txBody>
      </p:sp>
      <p:sp>
        <p:nvSpPr>
          <p:cNvPr id="1129" name="Google Shape;1129;p76"/>
          <p:cNvSpPr/>
          <p:nvPr/>
        </p:nvSpPr>
        <p:spPr>
          <a:xfrm rot="10800000" flipH="1">
            <a:off x="7990925" y="2679150"/>
            <a:ext cx="428700" cy="4104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6"/>
          <p:cNvSpPr/>
          <p:nvPr/>
        </p:nvSpPr>
        <p:spPr>
          <a:xfrm>
            <a:off x="7974150" y="2350500"/>
            <a:ext cx="470100" cy="47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8041197" y="2417549"/>
            <a:ext cx="336000" cy="3360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3"/>
                </a:solidFill>
              </a:rPr>
              <a:t>06</a:t>
            </a:r>
            <a:endParaRPr>
              <a:solidFill>
                <a:schemeClr val="accent3"/>
              </a:solidFill>
            </a:endParaRPr>
          </a:p>
        </p:txBody>
      </p:sp>
      <p:sp>
        <p:nvSpPr>
          <p:cNvPr id="1132" name="Google Shape;1132;p76"/>
          <p:cNvSpPr/>
          <p:nvPr/>
        </p:nvSpPr>
        <p:spPr>
          <a:xfrm>
            <a:off x="1489152" y="783825"/>
            <a:ext cx="1745400" cy="1745400"/>
          </a:xfrm>
          <a:prstGeom prst="ellipse">
            <a:avLst/>
          </a:prstGeom>
          <a:gradFill>
            <a:gsLst>
              <a:gs pos="0">
                <a:srgbClr val="F5FF83"/>
              </a:gs>
              <a:gs pos="100000">
                <a:srgbClr val="FFD96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6"/>
          <p:cNvSpPr/>
          <p:nvPr/>
        </p:nvSpPr>
        <p:spPr>
          <a:xfrm>
            <a:off x="1608709" y="903387"/>
            <a:ext cx="1506300" cy="15063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Clr>
                <a:srgbClr val="000000"/>
              </a:buClr>
              <a:buSzPts val="1100"/>
              <a:buFont typeface="Arial"/>
              <a:buNone/>
            </a:pPr>
            <a:r>
              <a:rPr lang="en" sz="1000" b="1">
                <a:solidFill>
                  <a:srgbClr val="000000"/>
                </a:solidFill>
                <a:latin typeface="Roboto"/>
                <a:ea typeface="Roboto"/>
                <a:cs typeface="Roboto"/>
                <a:sym typeface="Roboto"/>
              </a:rPr>
              <a:t>Python Unit</a:t>
            </a:r>
            <a:endParaRPr sz="1000" b="1">
              <a:solidFill>
                <a:srgbClr val="000000"/>
              </a:solidFill>
              <a:latin typeface="Roboto"/>
              <a:ea typeface="Roboto"/>
              <a:cs typeface="Roboto"/>
              <a:sym typeface="Roboto"/>
            </a:endParaRPr>
          </a:p>
          <a:p>
            <a:pPr marL="0" lvl="0" indent="0" algn="ctr" rtl="0">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Python</a:t>
            </a:r>
            <a:endParaRPr sz="1000">
              <a:solidFill>
                <a:srgbClr val="000000"/>
              </a:solidFill>
              <a:latin typeface="Roboto"/>
              <a:ea typeface="Roboto"/>
              <a:cs typeface="Roboto"/>
              <a:sym typeface="Roboto"/>
            </a:endParaRPr>
          </a:p>
          <a:p>
            <a:pPr marL="0" lvl="0" indent="0" algn="ctr" rtl="0">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Pandas</a:t>
            </a:r>
            <a:endParaRPr sz="1000">
              <a:solidFill>
                <a:srgbClr val="000000"/>
              </a:solidFill>
              <a:latin typeface="Roboto"/>
              <a:ea typeface="Roboto"/>
              <a:cs typeface="Roboto"/>
              <a:sym typeface="Roboto"/>
            </a:endParaRPr>
          </a:p>
          <a:p>
            <a:pPr marL="0" lvl="0" indent="0" algn="ctr" rtl="0">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Matplotlib</a:t>
            </a:r>
            <a:endParaRPr sz="1000">
              <a:solidFill>
                <a:srgbClr val="000000"/>
              </a:solidFill>
              <a:latin typeface="Roboto"/>
              <a:ea typeface="Roboto"/>
              <a:cs typeface="Roboto"/>
              <a:sym typeface="Roboto"/>
            </a:endParaRPr>
          </a:p>
          <a:p>
            <a:pPr marL="0" lvl="0" indent="0" algn="ctr" rtl="0">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APIs</a:t>
            </a:r>
            <a:endParaRPr sz="1000">
              <a:solidFill>
                <a:srgbClr val="000000"/>
              </a:solidFill>
              <a:latin typeface="Roboto"/>
              <a:ea typeface="Roboto"/>
              <a:cs typeface="Roboto"/>
              <a:sym typeface="Roboto"/>
            </a:endParaRPr>
          </a:p>
          <a:p>
            <a:pPr marL="0" lvl="0" indent="0" algn="ctr" rtl="0">
              <a:spcBef>
                <a:spcPts val="300"/>
              </a:spcBef>
              <a:spcAft>
                <a:spcPts val="300"/>
              </a:spcAft>
              <a:buNone/>
            </a:pPr>
            <a:r>
              <a:rPr lang="en" sz="1000" b="1" i="1">
                <a:solidFill>
                  <a:srgbClr val="D9AD29"/>
                </a:solidFill>
                <a:latin typeface="Roboto"/>
                <a:ea typeface="Roboto"/>
                <a:cs typeface="Roboto"/>
                <a:sym typeface="Roboto"/>
              </a:rPr>
              <a:t>Unit Assessment</a:t>
            </a:r>
            <a:endParaRPr sz="1000" b="1">
              <a:solidFill>
                <a:srgbClr val="D9AD29"/>
              </a:solidFill>
              <a:latin typeface="Roboto"/>
              <a:ea typeface="Roboto"/>
              <a:cs typeface="Roboto"/>
              <a:sym typeface="Roboto"/>
            </a:endParaRPr>
          </a:p>
        </p:txBody>
      </p:sp>
      <p:sp>
        <p:nvSpPr>
          <p:cNvPr id="1134" name="Google Shape;1134;p76"/>
          <p:cNvSpPr/>
          <p:nvPr/>
        </p:nvSpPr>
        <p:spPr>
          <a:xfrm rot="10800000" flipH="1">
            <a:off x="2139000" y="2684300"/>
            <a:ext cx="428700" cy="410400"/>
          </a:xfrm>
          <a:prstGeom prst="triangle">
            <a:avLst>
              <a:gd name="adj" fmla="val 50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2122225" y="2355650"/>
            <a:ext cx="470100" cy="470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2189272" y="2422699"/>
            <a:ext cx="336000" cy="336000"/>
          </a:xfrm>
          <a:prstGeom prst="ellipse">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9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8" name="Google Shape;1308;p94"/>
          <p:cNvSpPr txBox="1"/>
          <p:nvPr/>
        </p:nvSpPr>
        <p:spPr>
          <a:xfrm>
            <a:off x="1806225" y="1496600"/>
            <a:ext cx="5762700" cy="2511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a:solidFill>
                  <a:srgbClr val="FFFFFF"/>
                </a:solidFill>
                <a:highlight>
                  <a:srgbClr val="000000"/>
                </a:highlight>
                <a:latin typeface="Inconsolata"/>
                <a:ea typeface="Inconsolata"/>
                <a:cs typeface="Inconsolata"/>
                <a:sym typeface="Inconsolata"/>
              </a:rPr>
              <a:t>head()</a:t>
            </a:r>
            <a:r>
              <a:rPr lang="en" sz="2200">
                <a:solidFill>
                  <a:schemeClr val="dk1"/>
                </a:solidFill>
                <a:latin typeface="Roboto"/>
                <a:ea typeface="Roboto"/>
                <a:cs typeface="Roboto"/>
                <a:sym typeface="Roboto"/>
              </a:rPr>
              <a:t> takes a DataFrame and shows only its first five rows of data. </a:t>
            </a:r>
            <a:endParaRPr sz="2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2200">
                <a:solidFill>
                  <a:schemeClr val="dk1"/>
                </a:solidFill>
                <a:latin typeface="Roboto"/>
                <a:ea typeface="Roboto"/>
                <a:cs typeface="Roboto"/>
                <a:sym typeface="Roboto"/>
              </a:rPr>
              <a:t>This number can be increased or decreased by placing an integer within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the parentheses.</a:t>
            </a:r>
            <a:endParaRPr sz="2200">
              <a:latin typeface="Roboto"/>
              <a:ea typeface="Roboto"/>
              <a:cs typeface="Roboto"/>
              <a:sym typeface="Roboto"/>
            </a:endParaRPr>
          </a:p>
        </p:txBody>
      </p:sp>
      <p:cxnSp>
        <p:nvCxnSpPr>
          <p:cNvPr id="1309" name="Google Shape;1309;p94"/>
          <p:cNvCxnSpPr/>
          <p:nvPr/>
        </p:nvCxnSpPr>
        <p:spPr>
          <a:xfrm>
            <a:off x="1892250" y="2571750"/>
            <a:ext cx="5212200" cy="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5" name="Google Shape;1315;p9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Built-in Function: </a:t>
            </a:r>
            <a:r>
              <a:rPr lang="en" sz="2400">
                <a:solidFill>
                  <a:srgbClr val="FFFFFF"/>
                </a:solidFill>
                <a:highlight>
                  <a:srgbClr val="000000"/>
                </a:highlight>
                <a:latin typeface="Inconsolata"/>
                <a:ea typeface="Inconsolata"/>
                <a:cs typeface="Inconsolata"/>
                <a:sym typeface="Inconsolata"/>
              </a:rPr>
              <a:t>head()</a:t>
            </a:r>
            <a:endParaRPr sz="2400">
              <a:solidFill>
                <a:srgbClr val="FFFFFF"/>
              </a:solidFill>
              <a:highlight>
                <a:srgbClr val="000000"/>
              </a:highlight>
              <a:latin typeface="Inconsolata"/>
              <a:ea typeface="Inconsolata"/>
              <a:cs typeface="Inconsolata"/>
              <a:sym typeface="Inconsolata"/>
            </a:endParaRPr>
          </a:p>
        </p:txBody>
      </p:sp>
      <p:pic>
        <p:nvPicPr>
          <p:cNvPr id="1316" name="Google Shape;1316;p95"/>
          <p:cNvPicPr preferRelativeResize="0"/>
          <p:nvPr/>
        </p:nvPicPr>
        <p:blipFill rotWithShape="1">
          <a:blip r:embed="rId3">
            <a:alphaModFix/>
          </a:blip>
          <a:srcRect/>
          <a:stretch/>
        </p:blipFill>
        <p:spPr>
          <a:xfrm>
            <a:off x="439615" y="2014812"/>
            <a:ext cx="8839199" cy="2452713"/>
          </a:xfrm>
          <a:prstGeom prst="rect">
            <a:avLst/>
          </a:prstGeom>
          <a:noFill/>
          <a:ln>
            <a:noFill/>
          </a:ln>
        </p:spPr>
      </p:pic>
      <p:sp>
        <p:nvSpPr>
          <p:cNvPr id="1317" name="Google Shape;1317;p9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The </a:t>
            </a:r>
            <a:r>
              <a:rPr lang="en" sz="1800">
                <a:solidFill>
                  <a:srgbClr val="FFFFFF"/>
                </a:solidFill>
                <a:highlight>
                  <a:srgbClr val="000000"/>
                </a:highlight>
                <a:latin typeface="Inconsolata"/>
                <a:ea typeface="Inconsolata"/>
                <a:cs typeface="Inconsolata"/>
                <a:sym typeface="Inconsolata"/>
              </a:rPr>
              <a:t>head()</a:t>
            </a:r>
            <a:r>
              <a:rPr lang="en" sz="1800">
                <a:latin typeface="Roboto"/>
                <a:ea typeface="Roboto"/>
                <a:cs typeface="Roboto"/>
                <a:sym typeface="Roboto"/>
              </a:rPr>
              <a:t> method is helpful because it allows the programmer to look at a minified version of a much larger table, thus allowing them to make informed changes without having to search through the entire dataset.</a:t>
            </a:r>
            <a:endParaRPr sz="1800">
              <a:solidFill>
                <a:srgbClr val="FFFFFF"/>
              </a:solidFill>
              <a:highlight>
                <a:srgbClr val="000000"/>
              </a:highlight>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3" name="Google Shape;1323;p96"/>
          <p:cNvSpPr txBox="1"/>
          <p:nvPr/>
        </p:nvSpPr>
        <p:spPr>
          <a:xfrm>
            <a:off x="1793875" y="1032150"/>
            <a:ext cx="5762700" cy="314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a:solidFill>
                  <a:srgbClr val="FFFFFF"/>
                </a:solidFill>
                <a:highlight>
                  <a:srgbClr val="000000"/>
                </a:highlight>
                <a:latin typeface="Inconsolata"/>
                <a:ea typeface="Inconsolata"/>
                <a:cs typeface="Inconsolata"/>
                <a:sym typeface="Inconsolata"/>
              </a:rPr>
              <a:t>describe()</a:t>
            </a:r>
            <a:r>
              <a:rPr lang="en" sz="2200">
                <a:solidFill>
                  <a:schemeClr val="dk1"/>
                </a:solidFill>
                <a:latin typeface="Roboto"/>
                <a:ea typeface="Roboto"/>
                <a:cs typeface="Roboto"/>
                <a:sym typeface="Roboto"/>
              </a:rPr>
              <a:t> will print out a DataFrame containing summary statistics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on the table and its columns. </a:t>
            </a:r>
            <a:r>
              <a:rPr lang="en" sz="2200">
                <a:solidFill>
                  <a:schemeClr val="dk1"/>
                </a:solidFill>
                <a:highlight>
                  <a:srgbClr val="FFFF00"/>
                </a:highlight>
                <a:latin typeface="Roboto"/>
                <a:ea typeface="Roboto"/>
                <a:cs typeface="Roboto"/>
                <a:sym typeface="Roboto"/>
              </a:rPr>
              <a:t>It also helpfully shows what other data functions can be performed on a DataFrame or Series</a:t>
            </a:r>
            <a:r>
              <a:rPr lang="en" sz="2200">
                <a:solidFill>
                  <a:schemeClr val="dk1"/>
                </a:solidFill>
                <a:latin typeface="Roboto"/>
                <a:ea typeface="Roboto"/>
                <a:cs typeface="Roboto"/>
                <a:sym typeface="Roboto"/>
              </a:rPr>
              <a:t>.</a:t>
            </a:r>
            <a:endParaRPr sz="2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9" name="Google Shape;1329;p9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Built-in Function: </a:t>
            </a:r>
            <a:r>
              <a:rPr lang="en" sz="2400">
                <a:solidFill>
                  <a:srgbClr val="FFFFFF"/>
                </a:solidFill>
                <a:highlight>
                  <a:srgbClr val="000000"/>
                </a:highlight>
                <a:latin typeface="Inconsolata"/>
                <a:ea typeface="Inconsolata"/>
                <a:cs typeface="Inconsolata"/>
                <a:sym typeface="Inconsolata"/>
              </a:rPr>
              <a:t>describe()</a:t>
            </a:r>
            <a:endParaRPr sz="2400">
              <a:solidFill>
                <a:srgbClr val="FFFFFF"/>
              </a:solidFill>
              <a:highlight>
                <a:srgbClr val="000000"/>
              </a:highlight>
              <a:latin typeface="Inconsolata"/>
              <a:ea typeface="Inconsolata"/>
              <a:cs typeface="Inconsolata"/>
              <a:sym typeface="Inconsolata"/>
            </a:endParaRPr>
          </a:p>
        </p:txBody>
      </p:sp>
      <p:pic>
        <p:nvPicPr>
          <p:cNvPr id="1330" name="Google Shape;1330;p97"/>
          <p:cNvPicPr preferRelativeResize="0"/>
          <p:nvPr/>
        </p:nvPicPr>
        <p:blipFill rotWithShape="1">
          <a:blip r:embed="rId3">
            <a:alphaModFix/>
          </a:blip>
          <a:srcRect/>
          <a:stretch/>
        </p:blipFill>
        <p:spPr>
          <a:xfrm>
            <a:off x="464075" y="1745700"/>
            <a:ext cx="8215851" cy="2896669"/>
          </a:xfrm>
          <a:prstGeom prst="rect">
            <a:avLst/>
          </a:prstGeom>
          <a:noFill/>
          <a:ln>
            <a:noFill/>
          </a:ln>
        </p:spPr>
      </p:pic>
      <p:sp>
        <p:nvSpPr>
          <p:cNvPr id="1331" name="Google Shape;1331;p97"/>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The </a:t>
            </a:r>
            <a:r>
              <a:rPr lang="en" sz="1800">
                <a:solidFill>
                  <a:srgbClr val="FFFFFF"/>
                </a:solidFill>
                <a:highlight>
                  <a:srgbClr val="000000"/>
                </a:highlight>
                <a:latin typeface="Inconsolata"/>
                <a:ea typeface="Inconsolata"/>
                <a:cs typeface="Inconsolata"/>
                <a:sym typeface="Inconsolata"/>
              </a:rPr>
              <a:t>describe()</a:t>
            </a:r>
            <a:r>
              <a:rPr lang="en" sz="1800">
                <a:latin typeface="Roboto"/>
                <a:ea typeface="Roboto"/>
                <a:cs typeface="Roboto"/>
                <a:sym typeface="Roboto"/>
              </a:rPr>
              <a:t> method will print out a DataFrame containing some analytic information on the table and its columns. It also helpfully shows what other data functions can be performed on a DataFrame or Series.</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7" name="Google Shape;1337;p98"/>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DataFrame Functions: Working With a Single Column </a:t>
            </a:r>
            <a:endParaRPr sz="2400">
              <a:latin typeface="Roboto Medium"/>
              <a:ea typeface="Roboto Medium"/>
              <a:cs typeface="Roboto Medium"/>
              <a:sym typeface="Roboto Medium"/>
            </a:endParaRPr>
          </a:p>
        </p:txBody>
      </p:sp>
      <p:pic>
        <p:nvPicPr>
          <p:cNvPr id="1338" name="Google Shape;1338;p98"/>
          <p:cNvPicPr preferRelativeResize="0"/>
          <p:nvPr/>
        </p:nvPicPr>
        <p:blipFill rotWithShape="1">
          <a:blip r:embed="rId3">
            <a:alphaModFix/>
          </a:blip>
          <a:srcRect/>
          <a:stretch/>
        </p:blipFill>
        <p:spPr>
          <a:xfrm>
            <a:off x="152400" y="2724150"/>
            <a:ext cx="8839198" cy="1642515"/>
          </a:xfrm>
          <a:prstGeom prst="rect">
            <a:avLst/>
          </a:prstGeom>
          <a:noFill/>
          <a:ln>
            <a:noFill/>
          </a:ln>
        </p:spPr>
      </p:pic>
      <p:sp>
        <p:nvSpPr>
          <p:cNvPr id="1339" name="Google Shape;1339;p98"/>
          <p:cNvSpPr txBox="1"/>
          <p:nvPr/>
        </p:nvSpPr>
        <p:spPr>
          <a:xfrm>
            <a:off x="0" y="675975"/>
            <a:ext cx="9144000" cy="1642500"/>
          </a:xfrm>
          <a:prstGeom prst="rect">
            <a:avLst/>
          </a:prstGeom>
          <a:noFill/>
          <a:ln>
            <a:noFill/>
          </a:ln>
        </p:spPr>
        <p:txBody>
          <a:bodyPr spcFirstLastPara="1" wrap="square" lIns="457200" tIns="91425" rIns="457200" bIns="0" anchor="t" anchorCtr="0">
            <a:noAutofit/>
          </a:bodyPr>
          <a:lstStyle/>
          <a:p>
            <a:pPr marL="320040" lvl="0" indent="-205740" algn="l" rtl="0">
              <a:lnSpc>
                <a:spcPct val="115000"/>
              </a:lnSpc>
              <a:spcBef>
                <a:spcPts val="0"/>
              </a:spcBef>
              <a:spcAft>
                <a:spcPts val="0"/>
              </a:spcAft>
              <a:buSzPts val="1800"/>
              <a:buChar char="●"/>
            </a:pPr>
            <a:r>
              <a:rPr lang="en" sz="1800">
                <a:latin typeface="Roboto"/>
                <a:ea typeface="Roboto"/>
                <a:cs typeface="Roboto"/>
                <a:sym typeface="Roboto"/>
              </a:rPr>
              <a:t>Most data functions can also be performed on a Series by referencing a single column within the whole DataFrame, like </a:t>
            </a:r>
            <a:r>
              <a:rPr lang="en" sz="1800">
                <a:solidFill>
                  <a:schemeClr val="dk1"/>
                </a:solidFill>
                <a:latin typeface="Roboto"/>
                <a:ea typeface="Roboto"/>
                <a:cs typeface="Roboto"/>
                <a:sym typeface="Roboto"/>
              </a:rPr>
              <a:t>referencing a key within a dictionary.</a:t>
            </a:r>
            <a:endParaRPr sz="1800">
              <a:latin typeface="Roboto"/>
              <a:ea typeface="Roboto"/>
              <a:cs typeface="Roboto"/>
              <a:sym typeface="Roboto"/>
            </a:endParaRPr>
          </a:p>
          <a:p>
            <a:pPr marL="320040" lvl="0" indent="-205740" algn="l" rtl="0">
              <a:lnSpc>
                <a:spcPct val="115000"/>
              </a:lnSpc>
              <a:spcBef>
                <a:spcPts val="800"/>
              </a:spcBef>
              <a:spcAft>
                <a:spcPts val="800"/>
              </a:spcAft>
              <a:buSzPts val="1800"/>
              <a:buChar char="●"/>
            </a:pPr>
            <a:r>
              <a:rPr lang="en" sz="1800">
                <a:latin typeface="Roboto"/>
                <a:ea typeface="Roboto"/>
                <a:cs typeface="Roboto"/>
                <a:sym typeface="Roboto"/>
              </a:rPr>
              <a:t>In a DataFrame, we place the column header (i.e., “key”) in brackets, and the output contains the values under that column header.</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5" name="Google Shape;1345;p9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DataFrame Functions: Working With Multiple Columns </a:t>
            </a:r>
            <a:endParaRPr sz="2400">
              <a:latin typeface="Roboto Medium"/>
              <a:ea typeface="Roboto Medium"/>
              <a:cs typeface="Roboto Medium"/>
              <a:sym typeface="Roboto Medium"/>
            </a:endParaRPr>
          </a:p>
        </p:txBody>
      </p:sp>
      <p:pic>
        <p:nvPicPr>
          <p:cNvPr id="1346" name="Google Shape;1346;p99"/>
          <p:cNvPicPr preferRelativeResize="0"/>
          <p:nvPr/>
        </p:nvPicPr>
        <p:blipFill rotWithShape="1">
          <a:blip r:embed="rId3">
            <a:alphaModFix/>
          </a:blip>
          <a:srcRect/>
          <a:stretch/>
        </p:blipFill>
        <p:spPr>
          <a:xfrm>
            <a:off x="304800" y="1865988"/>
            <a:ext cx="8839198" cy="2378686"/>
          </a:xfrm>
          <a:prstGeom prst="rect">
            <a:avLst/>
          </a:prstGeom>
          <a:noFill/>
          <a:ln>
            <a:noFill/>
          </a:ln>
        </p:spPr>
      </p:pic>
      <p:sp>
        <p:nvSpPr>
          <p:cNvPr id="1347" name="Google Shape;1347;p99"/>
          <p:cNvSpPr txBox="1"/>
          <p:nvPr/>
        </p:nvSpPr>
        <p:spPr>
          <a:xfrm>
            <a:off x="0" y="675975"/>
            <a:ext cx="9144000" cy="10383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Multiple columns can be referenced, too, by placing all of the desired column headers within a pair of double brackets. To retrieve data from two or more columns, two sets of brackets must be used or Pandas will return an error.</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3" name="Google Shape;1353;p100"/>
          <p:cNvSpPr txBox="1"/>
          <p:nvPr/>
        </p:nvSpPr>
        <p:spPr>
          <a:xfrm>
            <a:off x="1862700" y="997800"/>
            <a:ext cx="5762700" cy="314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rgbClr val="FFFFFF"/>
                </a:solidFill>
                <a:highlight>
                  <a:srgbClr val="000000"/>
                </a:highlight>
                <a:latin typeface="Inconsolata"/>
                <a:ea typeface="Inconsolata"/>
                <a:cs typeface="Inconsolata"/>
                <a:sym typeface="Inconsolata"/>
              </a:rPr>
              <a:t>unique()</a:t>
            </a:r>
            <a:r>
              <a:rPr lang="en" sz="3000">
                <a:solidFill>
                  <a:schemeClr val="dk1"/>
                </a:solidFill>
                <a:latin typeface="Roboto"/>
                <a:ea typeface="Roboto"/>
                <a:cs typeface="Roboto"/>
                <a:sym typeface="Roboto"/>
              </a:rPr>
              <a:t> looks into a Series and </a:t>
            </a:r>
            <a:r>
              <a:rPr lang="en" sz="3000" b="1">
                <a:solidFill>
                  <a:schemeClr val="dk1"/>
                </a:solidFill>
                <a:highlight>
                  <a:srgbClr val="FFFF00"/>
                </a:highlight>
                <a:latin typeface="Roboto"/>
                <a:ea typeface="Roboto"/>
                <a:cs typeface="Roboto"/>
                <a:sym typeface="Roboto"/>
              </a:rPr>
              <a:t>returns all distinct values</a:t>
            </a:r>
            <a:r>
              <a:rPr lang="en" sz="3000">
                <a:solidFill>
                  <a:schemeClr val="dk1"/>
                </a:solidFill>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10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Built-In Function: </a:t>
            </a:r>
            <a:r>
              <a:rPr lang="en" sz="2400">
                <a:solidFill>
                  <a:srgbClr val="FFFFFF"/>
                </a:solidFill>
                <a:highlight>
                  <a:srgbClr val="000000"/>
                </a:highlight>
                <a:latin typeface="Inconsolata Medium"/>
                <a:ea typeface="Inconsolata Medium"/>
                <a:cs typeface="Inconsolata Medium"/>
                <a:sym typeface="Inconsolata Medium"/>
              </a:rPr>
              <a:t>unique()</a:t>
            </a:r>
            <a:r>
              <a:rPr lang="en" sz="2400">
                <a:latin typeface="Roboto Medium"/>
                <a:ea typeface="Roboto Medium"/>
                <a:cs typeface="Roboto Medium"/>
                <a:sym typeface="Roboto Medium"/>
              </a:rPr>
              <a:t> </a:t>
            </a:r>
            <a:endParaRPr sz="2400">
              <a:latin typeface="Roboto Medium"/>
              <a:ea typeface="Roboto Medium"/>
              <a:cs typeface="Roboto Medium"/>
              <a:sym typeface="Roboto Medium"/>
            </a:endParaRPr>
          </a:p>
        </p:txBody>
      </p:sp>
      <p:pic>
        <p:nvPicPr>
          <p:cNvPr id="1360" name="Google Shape;1360;p101"/>
          <p:cNvPicPr preferRelativeResize="0"/>
          <p:nvPr/>
        </p:nvPicPr>
        <p:blipFill rotWithShape="1">
          <a:blip r:embed="rId3">
            <a:alphaModFix/>
          </a:blip>
          <a:srcRect/>
          <a:stretch/>
        </p:blipFill>
        <p:spPr>
          <a:xfrm>
            <a:off x="4020925" y="897813"/>
            <a:ext cx="4848750" cy="3654723"/>
          </a:xfrm>
          <a:prstGeom prst="rect">
            <a:avLst/>
          </a:prstGeom>
          <a:noFill/>
          <a:ln>
            <a:noFill/>
          </a:ln>
        </p:spPr>
      </p:pic>
      <p:sp>
        <p:nvSpPr>
          <p:cNvPr id="1361" name="Google Shape;1361;p101"/>
          <p:cNvSpPr txBox="1"/>
          <p:nvPr/>
        </p:nvSpPr>
        <p:spPr>
          <a:xfrm>
            <a:off x="0" y="675975"/>
            <a:ext cx="3943500" cy="34959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There are situations where it is helpful to list out all of the unique values stored within a column. This is precisely what the </a:t>
            </a:r>
            <a:r>
              <a:rPr lang="en" sz="1800">
                <a:solidFill>
                  <a:srgbClr val="FFFFFF"/>
                </a:solidFill>
                <a:highlight>
                  <a:srgbClr val="000000"/>
                </a:highlight>
                <a:latin typeface="Inconsolata"/>
                <a:ea typeface="Inconsolata"/>
                <a:cs typeface="Inconsolata"/>
                <a:sym typeface="Inconsolata"/>
              </a:rPr>
              <a:t>unique()</a:t>
            </a:r>
            <a:r>
              <a:rPr lang="en" sz="1800">
                <a:latin typeface="Roboto"/>
                <a:ea typeface="Roboto"/>
                <a:cs typeface="Roboto"/>
                <a:sym typeface="Roboto"/>
              </a:rPr>
              <a:t> function does, by looking into a Series and returning all of the different values within.</a:t>
            </a:r>
            <a:endParaRPr sz="1800">
              <a:latin typeface="Roboto"/>
              <a:ea typeface="Roboto"/>
              <a:cs typeface="Roboto"/>
              <a:sym typeface="Roboto"/>
            </a:endParaRPr>
          </a:p>
          <a:p>
            <a:pPr marL="0" lvl="0" indent="0" algn="l" rtl="0">
              <a:lnSpc>
                <a:spcPct val="115000"/>
              </a:lnSpc>
              <a:spcBef>
                <a:spcPts val="0"/>
              </a:spcBef>
              <a:spcAft>
                <a:spcPts val="0"/>
              </a:spcAft>
              <a:buNone/>
            </a:pPr>
            <a:endParaRPr sz="1800">
              <a:latin typeface="Roboto"/>
              <a:ea typeface="Roboto"/>
              <a:cs typeface="Roboto"/>
              <a:sym typeface="Roboto"/>
            </a:endParaRPr>
          </a:p>
          <a:p>
            <a:pPr marL="0" lvl="0" indent="0" algn="l" rtl="0">
              <a:lnSpc>
                <a:spcPct val="115000"/>
              </a:lnSpc>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0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102"/>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Built-in Function: </a:t>
            </a:r>
            <a:r>
              <a:rPr lang="en" sz="2400">
                <a:solidFill>
                  <a:srgbClr val="FFFFFF"/>
                </a:solidFill>
                <a:highlight>
                  <a:srgbClr val="000000"/>
                </a:highlight>
                <a:latin typeface="Inconsolata Medium"/>
                <a:ea typeface="Inconsolata Medium"/>
                <a:cs typeface="Inconsolata Medium"/>
                <a:sym typeface="Inconsolata Medium"/>
              </a:rPr>
              <a:t>value_counts()</a:t>
            </a:r>
            <a:endParaRPr sz="2400">
              <a:solidFill>
                <a:srgbClr val="FFFFFF"/>
              </a:solidFill>
              <a:highlight>
                <a:srgbClr val="000000"/>
              </a:highlight>
              <a:latin typeface="Inconsolata Medium"/>
              <a:ea typeface="Inconsolata Medium"/>
              <a:cs typeface="Inconsolata Medium"/>
              <a:sym typeface="Inconsolata Medium"/>
            </a:endParaRPr>
          </a:p>
        </p:txBody>
      </p:sp>
      <p:pic>
        <p:nvPicPr>
          <p:cNvPr id="1368" name="Google Shape;1368;p102"/>
          <p:cNvPicPr preferRelativeResize="0"/>
          <p:nvPr/>
        </p:nvPicPr>
        <p:blipFill rotWithShape="1">
          <a:blip r:embed="rId3">
            <a:alphaModFix/>
          </a:blip>
          <a:srcRect/>
          <a:stretch/>
        </p:blipFill>
        <p:spPr>
          <a:xfrm>
            <a:off x="152400" y="1977900"/>
            <a:ext cx="8839199" cy="1324933"/>
          </a:xfrm>
          <a:prstGeom prst="rect">
            <a:avLst/>
          </a:prstGeom>
          <a:noFill/>
          <a:ln>
            <a:noFill/>
          </a:ln>
        </p:spPr>
      </p:pic>
      <p:sp>
        <p:nvSpPr>
          <p:cNvPr id="1369" name="Google Shape;1369;p102"/>
          <p:cNvSpPr txBox="1"/>
          <p:nvPr/>
        </p:nvSpPr>
        <p:spPr>
          <a:xfrm>
            <a:off x="0" y="675975"/>
            <a:ext cx="9144000" cy="1108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Another method that holds similar functionality is  </a:t>
            </a:r>
            <a:r>
              <a:rPr lang="en" sz="1800">
                <a:solidFill>
                  <a:srgbClr val="FFFFFF"/>
                </a:solidFill>
                <a:highlight>
                  <a:srgbClr val="000000"/>
                </a:highlight>
                <a:latin typeface="Inconsolata"/>
                <a:ea typeface="Inconsolata"/>
                <a:cs typeface="Inconsolata"/>
                <a:sym typeface="Inconsolata"/>
              </a:rPr>
              <a:t>value_counts()</a:t>
            </a:r>
            <a:r>
              <a:rPr lang="en" sz="1800">
                <a:latin typeface="Roboto"/>
                <a:ea typeface="Roboto"/>
                <a:cs typeface="Roboto"/>
                <a:sym typeface="Roboto"/>
              </a:rPr>
              <a:t>, which not only returns a list of all unique values within a series but also counts how many times a unique value appears.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75" name="Google Shape;1375;p10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DataFrame Functions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77"/>
          <p:cNvSpPr/>
          <p:nvPr/>
        </p:nvSpPr>
        <p:spPr>
          <a:xfrm>
            <a:off x="131200" y="4845775"/>
            <a:ext cx="8769300" cy="13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188675" y="4916175"/>
            <a:ext cx="8769300" cy="13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 Camp Pointers </a:t>
            </a:r>
            <a:endParaRPr>
              <a:solidFill>
                <a:srgbClr val="1155CC"/>
              </a:solidFill>
            </a:endParaRPr>
          </a:p>
        </p:txBody>
      </p:sp>
      <p:sp>
        <p:nvSpPr>
          <p:cNvPr id="1144" name="Google Shape;1144;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If you’re struggling with this module, remember that you have the following resources to help you:</a:t>
            </a:r>
            <a:endParaRPr/>
          </a:p>
          <a:p>
            <a:pPr marL="0" lvl="0" indent="0" algn="l" rtl="0">
              <a:spcBef>
                <a:spcPts val="0"/>
              </a:spcBef>
              <a:spcAft>
                <a:spcPts val="0"/>
              </a:spcAft>
              <a:buNone/>
            </a:pPr>
            <a:endParaRPr/>
          </a:p>
        </p:txBody>
      </p:sp>
      <p:sp>
        <p:nvSpPr>
          <p:cNvPr id="1145" name="Google Shape;1145;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46" name="Google Shape;1146;p77"/>
          <p:cNvPicPr preferRelativeResize="0"/>
          <p:nvPr/>
        </p:nvPicPr>
        <p:blipFill>
          <a:blip r:embed="rId3">
            <a:alphaModFix/>
          </a:blip>
          <a:stretch>
            <a:fillRect/>
          </a:stretch>
        </p:blipFill>
        <p:spPr>
          <a:xfrm>
            <a:off x="535075" y="746269"/>
            <a:ext cx="7817299" cy="4397231"/>
          </a:xfrm>
          <a:prstGeom prst="rect">
            <a:avLst/>
          </a:prstGeom>
          <a:noFill/>
          <a:ln>
            <a:noFill/>
          </a:ln>
          <a:effectLst>
            <a:outerShdw blurRad="57150" dist="19050" dir="5400000" algn="bl" rotWithShape="0">
              <a:srgbClr val="000000">
                <a:alpha val="50000"/>
              </a:srgbClr>
            </a:outerShdw>
          </a:effectLst>
        </p:spPr>
      </p:pic>
      <p:sp>
        <p:nvSpPr>
          <p:cNvPr id="1147" name="Google Shape;1147;p77"/>
          <p:cNvSpPr txBox="1"/>
          <p:nvPr/>
        </p:nvSpPr>
        <p:spPr>
          <a:xfrm>
            <a:off x="852925" y="2485450"/>
            <a:ext cx="21675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Learning Assistants</a:t>
            </a:r>
            <a:endParaRPr sz="2400">
              <a:latin typeface="Roboto"/>
              <a:ea typeface="Roboto"/>
              <a:cs typeface="Roboto"/>
              <a:sym typeface="Roboto"/>
            </a:endParaRPr>
          </a:p>
        </p:txBody>
      </p:sp>
      <p:sp>
        <p:nvSpPr>
          <p:cNvPr id="1148" name="Google Shape;1148;p77"/>
          <p:cNvSpPr txBox="1"/>
          <p:nvPr/>
        </p:nvSpPr>
        <p:spPr>
          <a:xfrm>
            <a:off x="3318275" y="2485450"/>
            <a:ext cx="22509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Office </a:t>
            </a:r>
            <a:br>
              <a:rPr lang="en" sz="2400">
                <a:latin typeface="Roboto"/>
                <a:ea typeface="Roboto"/>
                <a:cs typeface="Roboto"/>
                <a:sym typeface="Roboto"/>
              </a:rPr>
            </a:br>
            <a:r>
              <a:rPr lang="en" sz="2400">
                <a:latin typeface="Roboto"/>
                <a:ea typeface="Roboto"/>
                <a:cs typeface="Roboto"/>
                <a:sym typeface="Roboto"/>
              </a:rPr>
              <a:t>Hours</a:t>
            </a:r>
            <a:endParaRPr sz="2400">
              <a:latin typeface="Roboto"/>
              <a:ea typeface="Roboto"/>
              <a:cs typeface="Roboto"/>
              <a:sym typeface="Roboto"/>
            </a:endParaRPr>
          </a:p>
        </p:txBody>
      </p:sp>
      <p:sp>
        <p:nvSpPr>
          <p:cNvPr id="1149" name="Google Shape;1149;p77"/>
          <p:cNvSpPr txBox="1"/>
          <p:nvPr/>
        </p:nvSpPr>
        <p:spPr>
          <a:xfrm>
            <a:off x="5867025" y="2485450"/>
            <a:ext cx="21675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Tutoring Services</a:t>
            </a:r>
            <a:endParaRPr sz="24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0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86" name="Google Shape;1386;p10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Clr>
                <a:schemeClr val="dk1"/>
              </a:buClr>
              <a:buSzPts val="2800"/>
              <a:buFont typeface="Arial"/>
              <a:buNone/>
            </a:pPr>
            <a:r>
              <a:rPr lang="en">
                <a:solidFill>
                  <a:schemeClr val="lt1"/>
                </a:solidFill>
              </a:rPr>
              <a:t>15 Minutes</a:t>
            </a:r>
            <a:endParaRPr>
              <a:solidFill>
                <a:schemeClr val="lt1"/>
              </a:solidFill>
            </a:endParaRPr>
          </a:p>
          <a:p>
            <a:pPr marL="0" lvl="0" indent="0" algn="r" rtl="0">
              <a:spcBef>
                <a:spcPts val="0"/>
              </a:spcBef>
              <a:spcAft>
                <a:spcPts val="0"/>
              </a:spcAft>
              <a:buNone/>
            </a:pPr>
            <a:endParaRPr/>
          </a:p>
        </p:txBody>
      </p:sp>
      <p:sp>
        <p:nvSpPr>
          <p:cNvPr id="1387" name="Google Shape;1387;p10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600" b="1">
                <a:solidFill>
                  <a:schemeClr val="dk1"/>
                </a:solidFill>
              </a:rPr>
              <a:t>Activity: </a:t>
            </a:r>
            <a:r>
              <a:rPr lang="en" sz="3600">
                <a:solidFill>
                  <a:schemeClr val="dk1"/>
                </a:solidFill>
                <a:latin typeface="Roboto Light"/>
                <a:ea typeface="Roboto Light"/>
                <a:cs typeface="Roboto Light"/>
                <a:sym typeface="Roboto Light"/>
              </a:rPr>
              <a:t>Training Grounds</a:t>
            </a:r>
            <a:endParaRPr sz="36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take a large DataFrame consisting of 200 rows, analyze it using some data functions, and then add a new column. </a:t>
            </a:r>
            <a:endParaRPr sz="19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06"/>
          <p:cNvSpPr txBox="1">
            <a:spLocks noGrp="1"/>
          </p:cNvSpPr>
          <p:nvPr>
            <p:ph type="title"/>
          </p:nvPr>
        </p:nvSpPr>
        <p:spPr>
          <a:xfrm>
            <a:off x="274325" y="1938750"/>
            <a:ext cx="8595300" cy="12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Reading CSVs and </a:t>
            </a:r>
            <a:br>
              <a:rPr lang="en"/>
            </a:br>
            <a:r>
              <a:rPr lang="en"/>
              <a:t>Column Manipulation </a:t>
            </a:r>
            <a:endParaRPr/>
          </a:p>
        </p:txBody>
      </p:sp>
      <p:sp>
        <p:nvSpPr>
          <p:cNvPr id="1393" name="Google Shape;1393;p1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07"/>
          <p:cNvSpPr txBox="1">
            <a:spLocks noGrp="1"/>
          </p:cNvSpPr>
          <p:nvPr>
            <p:ph type="title"/>
          </p:nvPr>
        </p:nvSpPr>
        <p:spPr>
          <a:xfrm>
            <a:off x="283500" y="2317075"/>
            <a:ext cx="8595300" cy="25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you are given data that is in </a:t>
            </a:r>
            <a:br>
              <a:rPr lang="en"/>
            </a:br>
            <a:r>
              <a:rPr lang="en"/>
              <a:t>an </a:t>
            </a:r>
            <a:r>
              <a:rPr lang="en">
                <a:solidFill>
                  <a:srgbClr val="FFFFFF"/>
                </a:solidFill>
                <a:highlight>
                  <a:srgbClr val="000000"/>
                </a:highlight>
                <a:latin typeface="Inconsolata Medium"/>
                <a:ea typeface="Inconsolata Medium"/>
                <a:cs typeface="Inconsolata Medium"/>
                <a:sym typeface="Inconsolata Medium"/>
              </a:rPr>
              <a:t>.xlsx</a:t>
            </a:r>
            <a:r>
              <a:rPr lang="en"/>
              <a:t> or </a:t>
            </a:r>
            <a:r>
              <a:rPr lang="en">
                <a:solidFill>
                  <a:srgbClr val="FFFFFF"/>
                </a:solidFill>
                <a:highlight>
                  <a:srgbClr val="000000"/>
                </a:highlight>
                <a:latin typeface="Inconsolata Medium"/>
                <a:ea typeface="Inconsolata Medium"/>
                <a:cs typeface="Inconsolata Medium"/>
                <a:sym typeface="Inconsolata Medium"/>
              </a:rPr>
              <a:t>.csv</a:t>
            </a:r>
            <a:r>
              <a:rPr lang="en"/>
              <a:t> format, how </a:t>
            </a:r>
            <a:br>
              <a:rPr lang="en"/>
            </a:br>
            <a:r>
              <a:rPr lang="en"/>
              <a:t>do you create a DataFrame? </a:t>
            </a:r>
            <a:endParaRPr/>
          </a:p>
        </p:txBody>
      </p:sp>
      <p:sp>
        <p:nvSpPr>
          <p:cNvPr id="1399" name="Google Shape;1399;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5" name="Google Shape;1405;p108"/>
          <p:cNvSpPr txBox="1">
            <a:spLocks noGrp="1"/>
          </p:cNvSpPr>
          <p:nvPr>
            <p:ph type="title"/>
          </p:nvPr>
        </p:nvSpPr>
        <p:spPr>
          <a:xfrm>
            <a:off x="237100" y="292450"/>
            <a:ext cx="8595300" cy="4624200"/>
          </a:xfrm>
          <a:prstGeom prst="rect">
            <a:avLst/>
          </a:prstGeom>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Char char="●"/>
            </a:pPr>
            <a:r>
              <a:rPr lang="en" sz="3200"/>
              <a:t>You can import the </a:t>
            </a:r>
            <a:r>
              <a:rPr lang="en" sz="3200">
                <a:solidFill>
                  <a:srgbClr val="FFFFFF"/>
                </a:solidFill>
                <a:highlight>
                  <a:schemeClr val="dk1"/>
                </a:highlight>
                <a:latin typeface="Inconsolata Medium"/>
                <a:ea typeface="Inconsolata Medium"/>
                <a:cs typeface="Inconsolata Medium"/>
                <a:sym typeface="Inconsolata Medium"/>
              </a:rPr>
              <a:t>xlsx</a:t>
            </a:r>
            <a:r>
              <a:rPr lang="en" sz="3200"/>
              <a:t> file using </a:t>
            </a:r>
            <a:r>
              <a:rPr lang="en" sz="3200">
                <a:solidFill>
                  <a:schemeClr val="dk1"/>
                </a:solidFill>
              </a:rPr>
              <a:t>using </a:t>
            </a:r>
            <a:r>
              <a:rPr lang="en" sz="3200">
                <a:solidFill>
                  <a:srgbClr val="00FFFF"/>
                </a:solidFill>
                <a:highlight>
                  <a:schemeClr val="dk1"/>
                </a:highlight>
                <a:latin typeface="Inconsolata Medium"/>
                <a:ea typeface="Inconsolata Medium"/>
                <a:cs typeface="Inconsolata Medium"/>
                <a:sym typeface="Inconsolata Medium"/>
              </a:rPr>
              <a:t>pd.read_excel()</a:t>
            </a:r>
            <a:r>
              <a:rPr lang="en" sz="3200"/>
              <a:t>.</a:t>
            </a:r>
            <a:endParaRPr sz="3200"/>
          </a:p>
          <a:p>
            <a:pPr marL="457200" lvl="0" indent="-355600" algn="l" rtl="0">
              <a:lnSpc>
                <a:spcPct val="115000"/>
              </a:lnSpc>
              <a:spcBef>
                <a:spcPts val="0"/>
              </a:spcBef>
              <a:spcAft>
                <a:spcPts val="0"/>
              </a:spcAft>
              <a:buSzPts val="2000"/>
              <a:buChar char="●"/>
            </a:pPr>
            <a:r>
              <a:rPr lang="en" sz="3200"/>
              <a:t>And you can import the </a:t>
            </a:r>
            <a:r>
              <a:rPr lang="en" sz="3200">
                <a:solidFill>
                  <a:srgbClr val="FFFFFF"/>
                </a:solidFill>
                <a:highlight>
                  <a:schemeClr val="dk1"/>
                </a:highlight>
                <a:latin typeface="Inconsolata Medium"/>
                <a:ea typeface="Inconsolata Medium"/>
                <a:cs typeface="Inconsolata Medium"/>
                <a:sym typeface="Inconsolata Medium"/>
              </a:rPr>
              <a:t>csv</a:t>
            </a:r>
            <a:r>
              <a:rPr lang="en" sz="3200"/>
              <a:t> file </a:t>
            </a:r>
            <a:r>
              <a:rPr lang="en" sz="3200">
                <a:solidFill>
                  <a:schemeClr val="dk1"/>
                </a:solidFill>
              </a:rPr>
              <a:t>using</a:t>
            </a:r>
            <a:r>
              <a:rPr lang="en" sz="3200"/>
              <a:t> </a:t>
            </a:r>
            <a:r>
              <a:rPr lang="en" sz="3200">
                <a:solidFill>
                  <a:srgbClr val="00FFFF"/>
                </a:solidFill>
                <a:highlight>
                  <a:srgbClr val="000000"/>
                </a:highlight>
                <a:latin typeface="Inconsolata Medium"/>
                <a:ea typeface="Inconsolata Medium"/>
                <a:cs typeface="Inconsolata Medium"/>
                <a:sym typeface="Inconsolata Medium"/>
              </a:rPr>
              <a:t>pd.read_csv()</a:t>
            </a:r>
            <a:r>
              <a:rPr lang="en" sz="3200"/>
              <a:t>.</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0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1" name="Google Shape;1411;p10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Reading CSVs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1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3000" b="1"/>
              <a:t>Activity:</a:t>
            </a:r>
            <a:r>
              <a:rPr lang="en" sz="3000"/>
              <a:t> </a:t>
            </a:r>
            <a:r>
              <a:rPr lang="en" sz="3000">
                <a:latin typeface="Roboto Light"/>
                <a:ea typeface="Roboto Light"/>
                <a:cs typeface="Roboto Light"/>
                <a:sym typeface="Roboto Light"/>
              </a:rPr>
              <a:t>GoodReads CSV</a:t>
            </a:r>
            <a:endParaRPr sz="3000">
              <a:latin typeface="Roboto Light"/>
              <a:ea typeface="Roboto Light"/>
              <a:cs typeface="Roboto Light"/>
              <a:sym typeface="Roboto Light"/>
            </a:endParaRPr>
          </a:p>
          <a:p>
            <a:pPr marL="0" lvl="0" indent="0" algn="l" rtl="0">
              <a:lnSpc>
                <a:spcPct val="100000"/>
              </a:lnSpc>
              <a:spcBef>
                <a:spcPts val="800"/>
              </a:spcBef>
              <a:spcAft>
                <a:spcPts val="800"/>
              </a:spcAft>
              <a:buClr>
                <a:schemeClr val="dk1"/>
              </a:buClr>
              <a:buSzPts val="1100"/>
              <a:buFont typeface="Arial"/>
              <a:buNone/>
            </a:pPr>
            <a:r>
              <a:rPr lang="en" sz="1800">
                <a:solidFill>
                  <a:schemeClr val="dk1"/>
                </a:solidFill>
                <a:latin typeface="Arial"/>
                <a:ea typeface="Arial"/>
                <a:cs typeface="Arial"/>
                <a:sym typeface="Arial"/>
              </a:rPr>
              <a:t>In this exercise, students will take a large </a:t>
            </a:r>
            <a:br>
              <a:rPr lang="en" sz="1800">
                <a:solidFill>
                  <a:schemeClr val="dk1"/>
                </a:solidFill>
                <a:latin typeface="Arial"/>
                <a:ea typeface="Arial"/>
                <a:cs typeface="Arial"/>
                <a:sym typeface="Arial"/>
              </a:rPr>
            </a:br>
            <a:r>
              <a:rPr lang="en" sz="1800">
                <a:solidFill>
                  <a:schemeClr val="dk1"/>
                </a:solidFill>
                <a:latin typeface="Arial"/>
                <a:ea typeface="Arial"/>
                <a:cs typeface="Arial"/>
                <a:sym typeface="Arial"/>
              </a:rPr>
              <a:t>CSV of books, read it into Jupyter Notebook using Pandas, and clean up the columns.</a:t>
            </a:r>
            <a:endParaRPr sz="1800"/>
          </a:p>
        </p:txBody>
      </p:sp>
      <p:sp>
        <p:nvSpPr>
          <p:cNvPr id="1417" name="Google Shape;1417;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8" name="Google Shape;1418;p11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GoodReads CSV</a:t>
            </a:r>
            <a:endParaRPr>
              <a:latin typeface="Roboto Light"/>
              <a:ea typeface="Roboto Light"/>
              <a:cs typeface="Roboto Light"/>
              <a:sym typeface="Roboto Light"/>
            </a:endParaRPr>
          </a:p>
        </p:txBody>
      </p:sp>
      <p:pic>
        <p:nvPicPr>
          <p:cNvPr id="1425" name="Google Shape;1425;p111"/>
          <p:cNvPicPr preferRelativeResize="0"/>
          <p:nvPr/>
        </p:nvPicPr>
        <p:blipFill>
          <a:blip r:embed="rId3">
            <a:alphaModFix/>
          </a:blip>
          <a:stretch>
            <a:fillRect/>
          </a:stretch>
        </p:blipFill>
        <p:spPr>
          <a:xfrm>
            <a:off x="4305138" y="1106850"/>
            <a:ext cx="827470" cy="3662574"/>
          </a:xfrm>
          <a:prstGeom prst="rect">
            <a:avLst/>
          </a:prstGeom>
          <a:noFill/>
          <a:ln>
            <a:noFill/>
          </a:ln>
        </p:spPr>
      </p:pic>
      <p:sp>
        <p:nvSpPr>
          <p:cNvPr id="1426" name="Google Shape;1426;p111"/>
          <p:cNvSpPr/>
          <p:nvPr/>
        </p:nvSpPr>
        <p:spPr>
          <a:xfrm>
            <a:off x="457206" y="1345103"/>
            <a:ext cx="533400" cy="476700"/>
          </a:xfrm>
          <a:prstGeom prst="roundRect">
            <a:avLst>
              <a:gd name="adj" fmla="val 16667"/>
            </a:avLst>
          </a:prstGeom>
          <a:solidFill>
            <a:srgbClr val="6CCC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1</a:t>
            </a:r>
            <a:endParaRPr sz="2100">
              <a:latin typeface="Roboto Light"/>
              <a:ea typeface="Roboto Light"/>
              <a:cs typeface="Roboto Light"/>
              <a:sym typeface="Roboto Light"/>
            </a:endParaRPr>
          </a:p>
        </p:txBody>
      </p:sp>
      <p:sp>
        <p:nvSpPr>
          <p:cNvPr id="1427" name="Google Shape;1427;p111"/>
          <p:cNvSpPr/>
          <p:nvPr/>
        </p:nvSpPr>
        <p:spPr>
          <a:xfrm rot="10800000">
            <a:off x="593369" y="1733888"/>
            <a:ext cx="261029" cy="144694"/>
          </a:xfrm>
          <a:prstGeom prst="flowChartExtract">
            <a:avLst/>
          </a:prstGeom>
          <a:solidFill>
            <a:srgbClr val="6CC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1"/>
          <p:cNvSpPr txBox="1">
            <a:spLocks noGrp="1"/>
          </p:cNvSpPr>
          <p:nvPr>
            <p:ph type="subTitle" idx="1"/>
          </p:nvPr>
        </p:nvSpPr>
        <p:spPr>
          <a:xfrm>
            <a:off x="-12300" y="2059650"/>
            <a:ext cx="4584300" cy="2544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The initial CSV file is encoded using UTF-8, so it should be read using this encoding as well to ensure there are no strange characters hidden within the dataset.</a:t>
            </a:r>
            <a:endParaRPr sz="1800">
              <a:latin typeface="Roboto"/>
              <a:ea typeface="Roboto"/>
              <a:cs typeface="Roboto"/>
              <a:sym typeface="Roboto"/>
            </a:endParaRPr>
          </a:p>
        </p:txBody>
      </p:sp>
      <p:sp>
        <p:nvSpPr>
          <p:cNvPr id="1429" name="Google Shape;1429;p111"/>
          <p:cNvSpPr txBox="1">
            <a:spLocks noGrp="1"/>
          </p:cNvSpPr>
          <p:nvPr>
            <p:ph type="subTitle" idx="2"/>
          </p:nvPr>
        </p:nvSpPr>
        <p:spPr>
          <a:xfrm>
            <a:off x="4619200" y="2061900"/>
            <a:ext cx="4298400" cy="2544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There are a lot of columns that are being modified within this code, so it is useful to get all the columns in an array using the </a:t>
            </a:r>
            <a:r>
              <a:rPr lang="en" sz="1800">
                <a:solidFill>
                  <a:srgbClr val="FFFFFF"/>
                </a:solidFill>
                <a:highlight>
                  <a:srgbClr val="000000"/>
                </a:highlight>
                <a:latin typeface="Inconsolata"/>
                <a:ea typeface="Inconsolata"/>
                <a:cs typeface="Inconsolata"/>
                <a:sym typeface="Inconsolata"/>
              </a:rPr>
              <a:t>.columns</a:t>
            </a:r>
            <a:r>
              <a:rPr lang="en" sz="1800">
                <a:latin typeface="Roboto"/>
                <a:ea typeface="Roboto"/>
                <a:cs typeface="Roboto"/>
                <a:sym typeface="Roboto"/>
              </a:rPr>
              <a:t> attribute. This helps to make sure that all references are made accurately so as to avoid any potential errors.</a:t>
            </a:r>
            <a:endParaRPr sz="1800">
              <a:latin typeface="Roboto"/>
              <a:ea typeface="Roboto"/>
              <a:cs typeface="Roboto"/>
              <a:sym typeface="Roboto"/>
            </a:endParaRPr>
          </a:p>
        </p:txBody>
      </p:sp>
      <p:sp>
        <p:nvSpPr>
          <p:cNvPr id="1430" name="Google Shape;1430;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Two things to keep in mind while working on this activity</a:t>
            </a:r>
            <a:endParaRPr/>
          </a:p>
        </p:txBody>
      </p:sp>
      <p:sp>
        <p:nvSpPr>
          <p:cNvPr id="1431" name="Google Shape;1431;p111"/>
          <p:cNvSpPr/>
          <p:nvPr/>
        </p:nvSpPr>
        <p:spPr>
          <a:xfrm>
            <a:off x="5020806" y="1316715"/>
            <a:ext cx="533400" cy="4767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2</a:t>
            </a:r>
            <a:endParaRPr sz="2100">
              <a:solidFill>
                <a:srgbClr val="FFFFFF"/>
              </a:solidFill>
              <a:latin typeface="Roboto Light"/>
              <a:ea typeface="Roboto Light"/>
              <a:cs typeface="Roboto Light"/>
              <a:sym typeface="Roboto Light"/>
            </a:endParaRPr>
          </a:p>
        </p:txBody>
      </p:sp>
      <p:sp>
        <p:nvSpPr>
          <p:cNvPr id="1432" name="Google Shape;1432;p111"/>
          <p:cNvSpPr/>
          <p:nvPr/>
        </p:nvSpPr>
        <p:spPr>
          <a:xfrm rot="10800000">
            <a:off x="5156969" y="1705501"/>
            <a:ext cx="261029" cy="144694"/>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Merging DataFrames </a:t>
            </a:r>
            <a:endParaRPr/>
          </a:p>
        </p:txBody>
      </p:sp>
      <p:sp>
        <p:nvSpPr>
          <p:cNvPr id="1438" name="Google Shape;1438;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4" name="Google Shape;1444;p113"/>
          <p:cNvSpPr txBox="1"/>
          <p:nvPr/>
        </p:nvSpPr>
        <p:spPr>
          <a:xfrm>
            <a:off x="1926675" y="1754650"/>
            <a:ext cx="5556300" cy="206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000" b="1">
                <a:solidFill>
                  <a:schemeClr val="dk1"/>
                </a:solidFill>
                <a:highlight>
                  <a:srgbClr val="FFFF00"/>
                </a:highlight>
                <a:latin typeface="Roboto"/>
                <a:ea typeface="Roboto"/>
                <a:cs typeface="Roboto"/>
                <a:sym typeface="Roboto"/>
              </a:rPr>
              <a:t>Merging</a:t>
            </a:r>
            <a:r>
              <a:rPr lang="en" sz="3000">
                <a:solidFill>
                  <a:schemeClr val="dk1"/>
                </a:solidFill>
                <a:latin typeface="Roboto"/>
                <a:ea typeface="Roboto"/>
                <a:cs typeface="Roboto"/>
                <a:sym typeface="Roboto"/>
              </a:rPr>
              <a:t> is the process of combining two tables based </a:t>
            </a:r>
            <a:br>
              <a:rPr lang="en" sz="3000">
                <a:solidFill>
                  <a:schemeClr val="dk1"/>
                </a:solidFill>
                <a:latin typeface="Roboto"/>
                <a:ea typeface="Roboto"/>
                <a:cs typeface="Roboto"/>
                <a:sym typeface="Roboto"/>
              </a:rPr>
            </a:br>
            <a:r>
              <a:rPr lang="en" sz="3000">
                <a:solidFill>
                  <a:schemeClr val="dk1"/>
                </a:solidFill>
                <a:latin typeface="Roboto"/>
                <a:ea typeface="Roboto"/>
                <a:cs typeface="Roboto"/>
                <a:sym typeface="Roboto"/>
              </a:rPr>
              <a:t>on shared data.</a:t>
            </a:r>
            <a:endParaRPr sz="3000">
              <a:solidFill>
                <a:schemeClr val="dk1"/>
              </a:solidFill>
              <a:latin typeface="Roboto"/>
              <a:ea typeface="Roboto"/>
              <a:cs typeface="Roboto"/>
              <a:sym typeface="Roboto"/>
            </a:endParaRPr>
          </a:p>
          <a:p>
            <a:pPr marL="0" lvl="0" indent="0" algn="l" rtl="0">
              <a:spcBef>
                <a:spcPts val="0"/>
              </a:spcBef>
              <a:spcAft>
                <a:spcPts val="0"/>
              </a:spcAft>
              <a:buNone/>
            </a:pP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Week: Pandas</a:t>
            </a:r>
            <a:endParaRPr/>
          </a:p>
        </p:txBody>
      </p:sp>
      <p:sp>
        <p:nvSpPr>
          <p:cNvPr id="1155" name="Google Shape;1155;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6" name="Google Shape;1156;p78"/>
          <p:cNvSpPr/>
          <p:nvPr/>
        </p:nvSpPr>
        <p:spPr>
          <a:xfrm>
            <a:off x="3859175" y="1581150"/>
            <a:ext cx="1425600" cy="393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Module 4</a:t>
            </a:r>
            <a:endParaRPr sz="18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0" name="Google Shape;145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600">
                <a:solidFill>
                  <a:schemeClr val="dk1"/>
                </a:solidFill>
              </a:rPr>
              <a:t>Merging DataFrames</a:t>
            </a:r>
            <a:endParaRPr/>
          </a:p>
        </p:txBody>
      </p:sp>
      <p:sp>
        <p:nvSpPr>
          <p:cNvPr id="1451" name="Google Shape;1451;p114"/>
          <p:cNvSpPr/>
          <p:nvPr/>
        </p:nvSpPr>
        <p:spPr>
          <a:xfrm>
            <a:off x="1352550" y="1150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4"/>
          <p:cNvSpPr txBox="1">
            <a:spLocks noGrp="1"/>
          </p:cNvSpPr>
          <p:nvPr>
            <p:ph type="subTitle" idx="1"/>
          </p:nvPr>
        </p:nvSpPr>
        <p:spPr>
          <a:xfrm>
            <a:off x="12225" y="11694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Sometimes an analyst will receive data split across multiple tables and sources</a:t>
            </a:r>
            <a:endParaRPr/>
          </a:p>
        </p:txBody>
      </p:sp>
      <p:sp>
        <p:nvSpPr>
          <p:cNvPr id="1453" name="Google Shape;1453;p11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4"/>
          <p:cNvSpPr/>
          <p:nvPr/>
        </p:nvSpPr>
        <p:spPr>
          <a:xfrm>
            <a:off x="1352550" y="2845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14"/>
          <p:cNvSpPr/>
          <p:nvPr/>
        </p:nvSpPr>
        <p:spPr>
          <a:xfrm>
            <a:off x="1352550" y="3690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4"/>
          <p:cNvSpPr txBox="1">
            <a:spLocks noGrp="1"/>
          </p:cNvSpPr>
          <p:nvPr>
            <p:ph type="subTitle" idx="2"/>
          </p:nvPr>
        </p:nvSpPr>
        <p:spPr>
          <a:xfrm>
            <a:off x="-12225" y="2004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Working across multiple tables is error prone and confusing</a:t>
            </a:r>
            <a:endParaRPr/>
          </a:p>
        </p:txBody>
      </p:sp>
      <p:sp>
        <p:nvSpPr>
          <p:cNvPr id="1457" name="Google Shape;1457;p114"/>
          <p:cNvSpPr txBox="1">
            <a:spLocks noGrp="1"/>
          </p:cNvSpPr>
          <p:nvPr>
            <p:ph type="subTitle" idx="3"/>
          </p:nvPr>
        </p:nvSpPr>
        <p:spPr>
          <a:xfrm>
            <a:off x="0" y="28476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Shared data can be an identical column in both tables or a shared index</a:t>
            </a:r>
            <a:endParaRPr/>
          </a:p>
        </p:txBody>
      </p:sp>
      <p:sp>
        <p:nvSpPr>
          <p:cNvPr id="1458" name="Google Shape;1458;p114"/>
          <p:cNvSpPr txBox="1">
            <a:spLocks noGrp="1"/>
          </p:cNvSpPr>
          <p:nvPr>
            <p:ph type="subTitle" idx="4"/>
          </p:nvPr>
        </p:nvSpPr>
        <p:spPr>
          <a:xfrm>
            <a:off x="-12300" y="36903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In Pandas, we can merge separate DataFrames using the </a:t>
            </a:r>
            <a:r>
              <a:rPr lang="en" sz="1500">
                <a:solidFill>
                  <a:schemeClr val="lt1"/>
                </a:solidFill>
                <a:highlight>
                  <a:schemeClr val="dk1"/>
                </a:highlight>
                <a:latin typeface="Inconsolata"/>
                <a:ea typeface="Inconsolata"/>
                <a:cs typeface="Inconsolata"/>
                <a:sym typeface="Inconsolata"/>
              </a:rPr>
              <a:t>pd.merge()</a:t>
            </a:r>
            <a:r>
              <a:rPr lang="en" sz="1500">
                <a:solidFill>
                  <a:schemeClr val="dk1"/>
                </a:solidFill>
                <a:latin typeface="Roboto"/>
                <a:ea typeface="Roboto"/>
                <a:cs typeface="Roboto"/>
                <a:sym typeface="Roboto"/>
              </a:rPr>
              <a:t> method</a:t>
            </a:r>
            <a:endParaRPr/>
          </a:p>
        </p:txBody>
      </p:sp>
      <p:pic>
        <p:nvPicPr>
          <p:cNvPr id="1459" name="Google Shape;1459;p114"/>
          <p:cNvPicPr preferRelativeResize="0"/>
          <p:nvPr/>
        </p:nvPicPr>
        <p:blipFill rotWithShape="1">
          <a:blip r:embed="rId3">
            <a:alphaModFix/>
          </a:blip>
          <a:srcRect t="1774" b="1765"/>
          <a:stretch/>
        </p:blipFill>
        <p:spPr>
          <a:xfrm>
            <a:off x="429768" y="1174211"/>
            <a:ext cx="785567" cy="606900"/>
          </a:xfrm>
          <a:prstGeom prst="rect">
            <a:avLst/>
          </a:prstGeom>
          <a:noFill/>
          <a:ln>
            <a:noFill/>
          </a:ln>
        </p:spPr>
      </p:pic>
      <p:pic>
        <p:nvPicPr>
          <p:cNvPr id="1460" name="Google Shape;1460;p114"/>
          <p:cNvPicPr preferRelativeResize="0"/>
          <p:nvPr/>
        </p:nvPicPr>
        <p:blipFill rotWithShape="1">
          <a:blip r:embed="rId3">
            <a:alphaModFix/>
          </a:blip>
          <a:srcRect t="1774" b="1765"/>
          <a:stretch/>
        </p:blipFill>
        <p:spPr>
          <a:xfrm>
            <a:off x="429768" y="1998498"/>
            <a:ext cx="785566" cy="606900"/>
          </a:xfrm>
          <a:prstGeom prst="rect">
            <a:avLst/>
          </a:prstGeom>
          <a:noFill/>
          <a:ln>
            <a:noFill/>
          </a:ln>
        </p:spPr>
      </p:pic>
      <p:pic>
        <p:nvPicPr>
          <p:cNvPr id="1461" name="Google Shape;1461;p114"/>
          <p:cNvPicPr preferRelativeResize="0"/>
          <p:nvPr/>
        </p:nvPicPr>
        <p:blipFill rotWithShape="1">
          <a:blip r:embed="rId3">
            <a:alphaModFix/>
          </a:blip>
          <a:srcRect t="1774" b="1765"/>
          <a:stretch/>
        </p:blipFill>
        <p:spPr>
          <a:xfrm>
            <a:off x="432306" y="3687973"/>
            <a:ext cx="785566" cy="606900"/>
          </a:xfrm>
          <a:prstGeom prst="rect">
            <a:avLst/>
          </a:prstGeom>
          <a:noFill/>
          <a:ln>
            <a:noFill/>
          </a:ln>
        </p:spPr>
      </p:pic>
      <p:pic>
        <p:nvPicPr>
          <p:cNvPr id="1462" name="Google Shape;1462;p114"/>
          <p:cNvPicPr preferRelativeResize="0"/>
          <p:nvPr/>
        </p:nvPicPr>
        <p:blipFill rotWithShape="1">
          <a:blip r:embed="rId3">
            <a:alphaModFix/>
          </a:blip>
          <a:srcRect t="1774" b="1765"/>
          <a:stretch/>
        </p:blipFill>
        <p:spPr>
          <a:xfrm>
            <a:off x="429768" y="2853661"/>
            <a:ext cx="785567" cy="60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8" name="Google Shape;1468;p11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Joins Are VERY Important in Data Science!</a:t>
            </a:r>
            <a:endParaRPr sz="2400">
              <a:latin typeface="Roboto Light"/>
              <a:ea typeface="Roboto Light"/>
              <a:cs typeface="Roboto Light"/>
              <a:sym typeface="Roboto Light"/>
            </a:endParaRPr>
          </a:p>
        </p:txBody>
      </p:sp>
      <p:sp>
        <p:nvSpPr>
          <p:cNvPr id="1469" name="Google Shape;1469;p11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When merging data tables, </a:t>
            </a:r>
            <a:r>
              <a:rPr lang="en" sz="1800" b="1">
                <a:latin typeface="Roboto"/>
                <a:ea typeface="Roboto"/>
                <a:cs typeface="Roboto"/>
                <a:sym typeface="Roboto"/>
              </a:rPr>
              <a:t>joins</a:t>
            </a:r>
            <a:r>
              <a:rPr lang="en" sz="1800">
                <a:latin typeface="Roboto"/>
                <a:ea typeface="Roboto"/>
                <a:cs typeface="Roboto"/>
                <a:sym typeface="Roboto"/>
              </a:rPr>
              <a:t> tell the program what data to keep. </a:t>
            </a:r>
            <a:br>
              <a:rPr lang="en" sz="1800">
                <a:latin typeface="Roboto"/>
                <a:ea typeface="Roboto"/>
                <a:cs typeface="Roboto"/>
                <a:sym typeface="Roboto"/>
              </a:rPr>
            </a:br>
            <a:r>
              <a:rPr lang="en" sz="1800">
                <a:latin typeface="Roboto"/>
                <a:ea typeface="Roboto"/>
                <a:cs typeface="Roboto"/>
                <a:sym typeface="Roboto"/>
              </a:rPr>
              <a:t>Besides outer joins, there are three other common joins:</a:t>
            </a:r>
            <a:endParaRPr sz="1800">
              <a:latin typeface="Roboto"/>
              <a:ea typeface="Roboto"/>
              <a:cs typeface="Roboto"/>
              <a:sym typeface="Roboto"/>
            </a:endParaRPr>
          </a:p>
        </p:txBody>
      </p:sp>
      <p:pic>
        <p:nvPicPr>
          <p:cNvPr id="1470" name="Google Shape;1470;p115"/>
          <p:cNvPicPr preferRelativeResize="0"/>
          <p:nvPr/>
        </p:nvPicPr>
        <p:blipFill>
          <a:blip r:embed="rId3">
            <a:alphaModFix/>
          </a:blip>
          <a:stretch>
            <a:fillRect/>
          </a:stretch>
        </p:blipFill>
        <p:spPr>
          <a:xfrm>
            <a:off x="-323282" y="1487864"/>
            <a:ext cx="3702806" cy="2082823"/>
          </a:xfrm>
          <a:prstGeom prst="rect">
            <a:avLst/>
          </a:prstGeom>
          <a:noFill/>
          <a:ln>
            <a:noFill/>
          </a:ln>
        </p:spPr>
      </p:pic>
      <p:pic>
        <p:nvPicPr>
          <p:cNvPr id="1471" name="Google Shape;1471;p115"/>
          <p:cNvPicPr preferRelativeResize="0"/>
          <p:nvPr/>
        </p:nvPicPr>
        <p:blipFill rotWithShape="1">
          <a:blip r:embed="rId4">
            <a:alphaModFix/>
          </a:blip>
          <a:srcRect/>
          <a:stretch/>
        </p:blipFill>
        <p:spPr>
          <a:xfrm>
            <a:off x="2647974" y="1487864"/>
            <a:ext cx="3702806" cy="2082823"/>
          </a:xfrm>
          <a:prstGeom prst="rect">
            <a:avLst/>
          </a:prstGeom>
          <a:noFill/>
          <a:ln>
            <a:noFill/>
          </a:ln>
        </p:spPr>
      </p:pic>
      <p:pic>
        <p:nvPicPr>
          <p:cNvPr id="1472" name="Google Shape;1472;p115"/>
          <p:cNvPicPr preferRelativeResize="0"/>
          <p:nvPr/>
        </p:nvPicPr>
        <p:blipFill rotWithShape="1">
          <a:blip r:embed="rId5">
            <a:alphaModFix/>
          </a:blip>
          <a:srcRect/>
          <a:stretch/>
        </p:blipFill>
        <p:spPr>
          <a:xfrm>
            <a:off x="5665916" y="1487864"/>
            <a:ext cx="3702806" cy="2082823"/>
          </a:xfrm>
          <a:prstGeom prst="rect">
            <a:avLst/>
          </a:prstGeom>
          <a:noFill/>
          <a:ln>
            <a:noFill/>
          </a:ln>
        </p:spPr>
      </p:pic>
      <p:pic>
        <p:nvPicPr>
          <p:cNvPr id="1473" name="Google Shape;1473;p115"/>
          <p:cNvPicPr preferRelativeResize="0"/>
          <p:nvPr/>
        </p:nvPicPr>
        <p:blipFill>
          <a:blip r:embed="rId6">
            <a:alphaModFix/>
          </a:blip>
          <a:stretch>
            <a:fillRect/>
          </a:stretch>
        </p:blipFill>
        <p:spPr>
          <a:xfrm>
            <a:off x="5676750" y="1651125"/>
            <a:ext cx="827450" cy="3194500"/>
          </a:xfrm>
          <a:prstGeom prst="rect">
            <a:avLst/>
          </a:prstGeom>
          <a:noFill/>
          <a:ln>
            <a:noFill/>
          </a:ln>
        </p:spPr>
      </p:pic>
      <p:sp>
        <p:nvSpPr>
          <p:cNvPr id="1474" name="Google Shape;1474;p115"/>
          <p:cNvSpPr txBox="1"/>
          <p:nvPr/>
        </p:nvSpPr>
        <p:spPr>
          <a:xfrm>
            <a:off x="6035850" y="3646850"/>
            <a:ext cx="2729400" cy="8835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b="1"/>
              <a:t>Right Outer Join:</a:t>
            </a:r>
            <a:endParaRPr b="1"/>
          </a:p>
          <a:p>
            <a:pPr marL="0" lvl="0" indent="0" algn="l" rtl="0">
              <a:spcBef>
                <a:spcPts val="0"/>
              </a:spcBef>
              <a:spcAft>
                <a:spcPts val="0"/>
              </a:spcAft>
              <a:buNone/>
            </a:pPr>
            <a:r>
              <a:rPr lang="en"/>
              <a:t>All rows from table B, even if they do not exist in table A</a:t>
            </a:r>
            <a:endParaRPr/>
          </a:p>
          <a:p>
            <a:pPr marL="0" lvl="0" indent="0" algn="l" rtl="0">
              <a:spcBef>
                <a:spcPts val="0"/>
              </a:spcBef>
              <a:spcAft>
                <a:spcPts val="0"/>
              </a:spcAft>
              <a:buNone/>
            </a:pPr>
            <a:endParaRPr/>
          </a:p>
        </p:txBody>
      </p:sp>
      <p:pic>
        <p:nvPicPr>
          <p:cNvPr id="1475" name="Google Shape;1475;p115"/>
          <p:cNvPicPr preferRelativeResize="0"/>
          <p:nvPr/>
        </p:nvPicPr>
        <p:blipFill>
          <a:blip r:embed="rId6">
            <a:alphaModFix/>
          </a:blip>
          <a:stretch>
            <a:fillRect/>
          </a:stretch>
        </p:blipFill>
        <p:spPr>
          <a:xfrm>
            <a:off x="2645500" y="1655064"/>
            <a:ext cx="827450" cy="3191257"/>
          </a:xfrm>
          <a:prstGeom prst="rect">
            <a:avLst/>
          </a:prstGeom>
          <a:noFill/>
          <a:ln>
            <a:noFill/>
          </a:ln>
        </p:spPr>
      </p:pic>
      <p:sp>
        <p:nvSpPr>
          <p:cNvPr id="1476" name="Google Shape;1476;p115"/>
          <p:cNvSpPr txBox="1"/>
          <p:nvPr/>
        </p:nvSpPr>
        <p:spPr>
          <a:xfrm>
            <a:off x="2973550" y="3646850"/>
            <a:ext cx="2729400" cy="8835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b="1"/>
              <a:t>Inner Join:</a:t>
            </a:r>
            <a:endParaRPr b="1"/>
          </a:p>
          <a:p>
            <a:pPr marL="0" lvl="0" indent="0" algn="l" rtl="0">
              <a:spcBef>
                <a:spcPts val="0"/>
              </a:spcBef>
              <a:spcAft>
                <a:spcPts val="0"/>
              </a:spcAft>
              <a:buNone/>
            </a:pPr>
            <a:r>
              <a:rPr lang="en"/>
              <a:t>Fetch the results that exist in both tables</a:t>
            </a:r>
            <a:endParaRPr/>
          </a:p>
          <a:p>
            <a:pPr marL="0" lvl="0" indent="0" algn="l" rtl="0">
              <a:spcBef>
                <a:spcPts val="0"/>
              </a:spcBef>
              <a:spcAft>
                <a:spcPts val="0"/>
              </a:spcAft>
              <a:buNone/>
            </a:pPr>
            <a:endParaRPr/>
          </a:p>
        </p:txBody>
      </p:sp>
      <p:sp>
        <p:nvSpPr>
          <p:cNvPr id="1477" name="Google Shape;1477;p115"/>
          <p:cNvSpPr txBox="1"/>
          <p:nvPr/>
        </p:nvSpPr>
        <p:spPr>
          <a:xfrm>
            <a:off x="-12300" y="3646850"/>
            <a:ext cx="2729400" cy="8835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b="1"/>
              <a:t>Left Outer Join:</a:t>
            </a:r>
            <a:endParaRPr b="1"/>
          </a:p>
          <a:p>
            <a:pPr marL="0" lvl="0" indent="0" algn="l" rtl="0">
              <a:spcBef>
                <a:spcPts val="0"/>
              </a:spcBef>
              <a:spcAft>
                <a:spcPts val="0"/>
              </a:spcAft>
              <a:buNone/>
            </a:pPr>
            <a:r>
              <a:rPr lang="en"/>
              <a:t>All rows from table A, even if they do not exist in table B</a:t>
            </a:r>
            <a:endParaRPr/>
          </a:p>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pic>
        <p:nvPicPr>
          <p:cNvPr id="1482" name="Google Shape;1482;p116"/>
          <p:cNvPicPr preferRelativeResize="0"/>
          <p:nvPr/>
        </p:nvPicPr>
        <p:blipFill rotWithShape="1">
          <a:blip r:embed="rId3">
            <a:alphaModFix/>
          </a:blip>
          <a:srcRect/>
          <a:stretch/>
        </p:blipFill>
        <p:spPr>
          <a:xfrm>
            <a:off x="387425" y="1832675"/>
            <a:ext cx="7516244" cy="2919400"/>
          </a:xfrm>
          <a:prstGeom prst="rect">
            <a:avLst/>
          </a:prstGeom>
          <a:noFill/>
          <a:ln>
            <a:noFill/>
          </a:ln>
        </p:spPr>
      </p:pic>
      <p:sp>
        <p:nvSpPr>
          <p:cNvPr id="1483" name="Google Shape;1483;p116"/>
          <p:cNvSpPr/>
          <p:nvPr/>
        </p:nvSpPr>
        <p:spPr>
          <a:xfrm>
            <a:off x="5639900" y="1771850"/>
            <a:ext cx="3305400" cy="298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85" name="Google Shape;1485;p116"/>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Merging DataFrames: </a:t>
            </a:r>
            <a:r>
              <a:rPr lang="en" sz="2400">
                <a:latin typeface="Roboto Light"/>
                <a:ea typeface="Roboto Light"/>
                <a:cs typeface="Roboto Light"/>
                <a:sym typeface="Roboto Light"/>
              </a:rPr>
              <a:t>Inner Join</a:t>
            </a:r>
            <a:r>
              <a:rPr lang="en" sz="2400">
                <a:latin typeface="Roboto Medium"/>
                <a:ea typeface="Roboto Medium"/>
                <a:cs typeface="Roboto Medium"/>
                <a:sym typeface="Roboto Medium"/>
              </a:rPr>
              <a:t>  </a:t>
            </a:r>
            <a:endParaRPr sz="2400">
              <a:latin typeface="Roboto Medium"/>
              <a:ea typeface="Roboto Medium"/>
              <a:cs typeface="Roboto Medium"/>
              <a:sym typeface="Roboto Medium"/>
            </a:endParaRPr>
          </a:p>
        </p:txBody>
      </p:sp>
      <p:sp>
        <p:nvSpPr>
          <p:cNvPr id="1486" name="Google Shape;1486;p116"/>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Inner joins are the default means through which DataFrames are combined using the </a:t>
            </a:r>
            <a:r>
              <a:rPr lang="en" sz="1800">
                <a:solidFill>
                  <a:srgbClr val="FFFFFF"/>
                </a:solidFill>
                <a:highlight>
                  <a:srgbClr val="000000"/>
                </a:highlight>
                <a:latin typeface="Inconsolata"/>
                <a:ea typeface="Inconsolata"/>
                <a:cs typeface="Inconsolata"/>
                <a:sym typeface="Inconsolata"/>
              </a:rPr>
              <a:t>pd.merge()</a:t>
            </a:r>
            <a:r>
              <a:rPr lang="en" sz="1800">
                <a:latin typeface="Roboto"/>
                <a:ea typeface="Roboto"/>
                <a:cs typeface="Roboto"/>
                <a:sym typeface="Roboto"/>
              </a:rPr>
              <a:t> method and will only return data whose values match. Rows that do not include matching data will be dropped from the combined DataFrame.</a:t>
            </a:r>
            <a:endParaRPr sz="1800">
              <a:latin typeface="Roboto"/>
              <a:ea typeface="Roboto"/>
              <a:cs typeface="Roboto"/>
              <a:sym typeface="Roboto"/>
            </a:endParaRPr>
          </a:p>
        </p:txBody>
      </p:sp>
      <p:pic>
        <p:nvPicPr>
          <p:cNvPr id="1487" name="Google Shape;1487;p116"/>
          <p:cNvPicPr preferRelativeResize="0"/>
          <p:nvPr/>
        </p:nvPicPr>
        <p:blipFill rotWithShape="1">
          <a:blip r:embed="rId4">
            <a:alphaModFix/>
          </a:blip>
          <a:srcRect/>
          <a:stretch/>
        </p:blipFill>
        <p:spPr>
          <a:xfrm>
            <a:off x="5314324" y="1771127"/>
            <a:ext cx="3702806" cy="2082823"/>
          </a:xfrm>
          <a:prstGeom prst="rect">
            <a:avLst/>
          </a:prstGeom>
          <a:noFill/>
          <a:ln>
            <a:noFill/>
          </a:ln>
        </p:spPr>
      </p:pic>
      <p:sp>
        <p:nvSpPr>
          <p:cNvPr id="1488" name="Google Shape;1488;p116"/>
          <p:cNvSpPr txBox="1"/>
          <p:nvPr/>
        </p:nvSpPr>
        <p:spPr>
          <a:xfrm>
            <a:off x="5639900" y="3930113"/>
            <a:ext cx="2729400" cy="8835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b="1"/>
              <a:t>Inner Join:</a:t>
            </a:r>
            <a:endParaRPr b="1"/>
          </a:p>
          <a:p>
            <a:pPr marL="0" lvl="0" indent="0" algn="l" rtl="0">
              <a:spcBef>
                <a:spcPts val="0"/>
              </a:spcBef>
              <a:spcAft>
                <a:spcPts val="0"/>
              </a:spcAft>
              <a:buNone/>
            </a:pPr>
            <a:r>
              <a:rPr lang="en"/>
              <a:t>Fetch the results that exist in both tables</a:t>
            </a:r>
            <a:endParaRPr/>
          </a:p>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94" name="Google Shape;1494;p117"/>
          <p:cNvPicPr preferRelativeResize="0"/>
          <p:nvPr/>
        </p:nvPicPr>
        <p:blipFill rotWithShape="1">
          <a:blip r:embed="rId3">
            <a:alphaModFix/>
          </a:blip>
          <a:srcRect/>
          <a:stretch/>
        </p:blipFill>
        <p:spPr>
          <a:xfrm>
            <a:off x="152400" y="1831150"/>
            <a:ext cx="8839198" cy="2740247"/>
          </a:xfrm>
          <a:prstGeom prst="rect">
            <a:avLst/>
          </a:prstGeom>
          <a:noFill/>
          <a:ln>
            <a:noFill/>
          </a:ln>
        </p:spPr>
      </p:pic>
      <p:sp>
        <p:nvSpPr>
          <p:cNvPr id="1495" name="Google Shape;1495;p11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Merging DataFrames: </a:t>
            </a:r>
            <a:r>
              <a:rPr lang="en" sz="2400">
                <a:latin typeface="Roboto Light"/>
                <a:ea typeface="Roboto Light"/>
                <a:cs typeface="Roboto Light"/>
                <a:sym typeface="Roboto Light"/>
              </a:rPr>
              <a:t>Outer Join </a:t>
            </a:r>
            <a:endParaRPr sz="2400">
              <a:latin typeface="Roboto Light"/>
              <a:ea typeface="Roboto Light"/>
              <a:cs typeface="Roboto Light"/>
              <a:sym typeface="Roboto Light"/>
            </a:endParaRPr>
          </a:p>
        </p:txBody>
      </p:sp>
      <p:sp>
        <p:nvSpPr>
          <p:cNvPr id="1496" name="Google Shape;1496;p117"/>
          <p:cNvSpPr txBox="1"/>
          <p:nvPr/>
        </p:nvSpPr>
        <p:spPr>
          <a:xfrm>
            <a:off x="0" y="675975"/>
            <a:ext cx="9144000" cy="10713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Outer joins will combine the DataFrames regardless of whether any of the rows match and must be declared as a parameter within the </a:t>
            </a:r>
            <a:r>
              <a:rPr lang="en" sz="1800">
                <a:solidFill>
                  <a:srgbClr val="FFFFFF"/>
                </a:solidFill>
                <a:highlight>
                  <a:srgbClr val="000000"/>
                </a:highlight>
                <a:latin typeface="Inconsolata"/>
                <a:ea typeface="Inconsolata"/>
                <a:cs typeface="Inconsolata"/>
                <a:sym typeface="Inconsolata"/>
              </a:rPr>
              <a:t>pd.merge()</a:t>
            </a:r>
            <a:r>
              <a:rPr lang="en" sz="1800">
                <a:latin typeface="Roboto"/>
                <a:ea typeface="Roboto"/>
                <a:cs typeface="Roboto"/>
                <a:sym typeface="Roboto"/>
              </a:rPr>
              <a:t> method using the syntax </a:t>
            </a:r>
            <a:r>
              <a:rPr lang="en" sz="1800">
                <a:highlight>
                  <a:srgbClr val="F3F3F3"/>
                </a:highlight>
                <a:latin typeface="Inconsolata"/>
                <a:ea typeface="Inconsolata"/>
                <a:cs typeface="Inconsolata"/>
                <a:sym typeface="Inconsolata"/>
              </a:rPr>
              <a:t>how=</a:t>
            </a:r>
            <a:r>
              <a:rPr lang="en" sz="1800">
                <a:solidFill>
                  <a:srgbClr val="FF0000"/>
                </a:solidFill>
                <a:highlight>
                  <a:srgbClr val="F3F3F3"/>
                </a:highlight>
                <a:latin typeface="Inconsolata"/>
                <a:ea typeface="Inconsolata"/>
                <a:cs typeface="Inconsolata"/>
                <a:sym typeface="Inconsolata"/>
              </a:rPr>
              <a:t>"outer"</a:t>
            </a:r>
            <a:r>
              <a:rPr lang="en" sz="1800">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18"/>
          <p:cNvSpPr txBox="1">
            <a:spLocks noGrp="1"/>
          </p:cNvSpPr>
          <p:nvPr>
            <p:ph type="title"/>
          </p:nvPr>
        </p:nvSpPr>
        <p:spPr>
          <a:xfrm>
            <a:off x="2612875" y="1356300"/>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rows that do not include matching data will have the values within replaced with </a:t>
            </a:r>
            <a:r>
              <a:rPr lang="en">
                <a:solidFill>
                  <a:srgbClr val="FFFFFF"/>
                </a:solidFill>
                <a:highlight>
                  <a:srgbClr val="000000"/>
                </a:highlight>
                <a:latin typeface="Inconsolata"/>
                <a:ea typeface="Inconsolata"/>
                <a:cs typeface="Inconsolata"/>
                <a:sym typeface="Inconsolata"/>
              </a:rPr>
              <a:t>NaN</a:t>
            </a:r>
            <a:r>
              <a:rPr lang="en"/>
              <a:t> instead. </a:t>
            </a:r>
            <a:endParaRPr/>
          </a:p>
        </p:txBody>
      </p:sp>
      <p:sp>
        <p:nvSpPr>
          <p:cNvPr id="1502" name="Google Shape;1502;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508" name="Google Shape;1508;p119"/>
          <p:cNvPicPr preferRelativeResize="0"/>
          <p:nvPr/>
        </p:nvPicPr>
        <p:blipFill rotWithShape="1">
          <a:blip r:embed="rId3">
            <a:alphaModFix/>
          </a:blip>
          <a:srcRect/>
          <a:stretch/>
        </p:blipFill>
        <p:spPr>
          <a:xfrm>
            <a:off x="679525" y="1565250"/>
            <a:ext cx="5651361" cy="3198998"/>
          </a:xfrm>
          <a:prstGeom prst="rect">
            <a:avLst/>
          </a:prstGeom>
          <a:noFill/>
          <a:ln>
            <a:noFill/>
          </a:ln>
        </p:spPr>
      </p:pic>
      <p:sp>
        <p:nvSpPr>
          <p:cNvPr id="1509" name="Google Shape;1509;p119"/>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Merging DataFrames: </a:t>
            </a:r>
            <a:r>
              <a:rPr lang="en" sz="2400">
                <a:latin typeface="Roboto Light"/>
                <a:ea typeface="Roboto Light"/>
                <a:cs typeface="Roboto Light"/>
                <a:sym typeface="Roboto Light"/>
              </a:rPr>
              <a:t>Right and Left Joins</a:t>
            </a:r>
            <a:endParaRPr sz="2400">
              <a:latin typeface="Roboto Light"/>
              <a:ea typeface="Roboto Light"/>
              <a:cs typeface="Roboto Light"/>
              <a:sym typeface="Roboto Light"/>
            </a:endParaRPr>
          </a:p>
        </p:txBody>
      </p:sp>
      <p:sp>
        <p:nvSpPr>
          <p:cNvPr id="1510" name="Google Shape;1510;p119"/>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These joins will protect the data contained within one DataFrame, like an outer join does, while also dropping the rows with null data from the other DataFrame.</a:t>
            </a:r>
            <a:endParaRPr sz="18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2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6" name="Google Shape;1516;p12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Merging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2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Formatting and Mapping</a:t>
            </a:r>
            <a:endParaRPr/>
          </a:p>
        </p:txBody>
      </p:sp>
      <p:sp>
        <p:nvSpPr>
          <p:cNvPr id="1527" name="Google Shape;1527;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3" name="Google Shape;1533;p123"/>
          <p:cNvSpPr txBox="1"/>
          <p:nvPr/>
        </p:nvSpPr>
        <p:spPr>
          <a:xfrm>
            <a:off x="2029875" y="1445025"/>
            <a:ext cx="5332800" cy="251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chemeClr val="dk1"/>
                </a:solidFill>
                <a:latin typeface="Roboto"/>
                <a:ea typeface="Roboto"/>
                <a:cs typeface="Roboto"/>
                <a:sym typeface="Roboto"/>
              </a:rPr>
              <a:t>To format numbers in Pandas, we need to use the </a:t>
            </a:r>
            <a:r>
              <a:rPr lang="en" sz="3000">
                <a:solidFill>
                  <a:srgbClr val="FFFFFF"/>
                </a:solidFill>
                <a:highlight>
                  <a:srgbClr val="000000"/>
                </a:highlight>
                <a:latin typeface="Inconsolata"/>
                <a:ea typeface="Inconsolata"/>
                <a:cs typeface="Inconsolata"/>
                <a:sym typeface="Inconsolata"/>
              </a:rPr>
              <a:t>map() </a:t>
            </a:r>
            <a:r>
              <a:rPr lang="en" sz="3000">
                <a:solidFill>
                  <a:schemeClr val="dk1"/>
                </a:solidFill>
                <a:latin typeface="Roboto"/>
                <a:ea typeface="Roboto"/>
                <a:cs typeface="Roboto"/>
                <a:sym typeface="Roboto"/>
              </a:rPr>
              <a:t>method to </a:t>
            </a:r>
            <a:r>
              <a:rPr lang="en" sz="3000" b="1">
                <a:solidFill>
                  <a:schemeClr val="dk1"/>
                </a:solidFill>
                <a:highlight>
                  <a:srgbClr val="FFFF00"/>
                </a:highlight>
                <a:latin typeface="Roboto"/>
                <a:ea typeface="Roboto"/>
                <a:cs typeface="Roboto"/>
                <a:sym typeface="Roboto"/>
              </a:rPr>
              <a:t>apply a string format function</a:t>
            </a:r>
            <a:r>
              <a:rPr lang="en" sz="3000">
                <a:solidFill>
                  <a:schemeClr val="dk1"/>
                </a:solidFill>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Week: Pandas </a:t>
            </a:r>
            <a:endParaRPr>
              <a:solidFill>
                <a:schemeClr val="dk1"/>
              </a:solidFill>
            </a:endParaRPr>
          </a:p>
          <a:p>
            <a:pPr marL="0" lvl="0" indent="0" algn="l" rtl="0">
              <a:spcBef>
                <a:spcPts val="0"/>
              </a:spcBef>
              <a:spcAft>
                <a:spcPts val="0"/>
              </a:spcAft>
              <a:buNone/>
            </a:pPr>
            <a:endParaRPr/>
          </a:p>
        </p:txBody>
      </p:sp>
      <p:sp>
        <p:nvSpPr>
          <p:cNvPr id="1162" name="Google Shape;1162;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500"/>
              </a:spcAft>
              <a:buNone/>
            </a:pPr>
            <a:r>
              <a:rPr lang="en">
                <a:solidFill>
                  <a:schemeClr val="dk1"/>
                </a:solidFill>
              </a:rPr>
              <a:t>By the end of this week, you’ll know how to: </a:t>
            </a:r>
            <a:endParaRPr/>
          </a:p>
        </p:txBody>
      </p:sp>
      <p:sp>
        <p:nvSpPr>
          <p:cNvPr id="1163" name="Google Shape;1163;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9"/>
          <p:cNvSpPr txBox="1">
            <a:spLocks noGrp="1"/>
          </p:cNvSpPr>
          <p:nvPr>
            <p:ph type="subTitle" idx="3"/>
          </p:nvPr>
        </p:nvSpPr>
        <p:spPr>
          <a:xfrm>
            <a:off x="0" y="11753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Read an external CSV file into a DataFrame.</a:t>
            </a:r>
            <a:endParaRPr/>
          </a:p>
        </p:txBody>
      </p:sp>
      <p:sp>
        <p:nvSpPr>
          <p:cNvPr id="1165" name="Google Shape;1165;p79"/>
          <p:cNvSpPr txBox="1">
            <a:spLocks noGrp="1"/>
          </p:cNvSpPr>
          <p:nvPr>
            <p:ph type="subTitle" idx="4"/>
          </p:nvPr>
        </p:nvSpPr>
        <p:spPr>
          <a:xfrm>
            <a:off x="250" y="1697950"/>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Determine data types of row values in a DataFrame.</a:t>
            </a:r>
            <a:endParaRPr/>
          </a:p>
        </p:txBody>
      </p:sp>
      <p:sp>
        <p:nvSpPr>
          <p:cNvPr id="1166" name="Google Shape;1166;p79"/>
          <p:cNvSpPr txBox="1">
            <a:spLocks noGrp="1"/>
          </p:cNvSpPr>
          <p:nvPr>
            <p:ph type="subTitle" idx="5"/>
          </p:nvPr>
        </p:nvSpPr>
        <p:spPr>
          <a:xfrm>
            <a:off x="0" y="222110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Format and retrieve data from columns of a DataFrame.</a:t>
            </a:r>
            <a:endParaRPr/>
          </a:p>
        </p:txBody>
      </p:sp>
      <p:sp>
        <p:nvSpPr>
          <p:cNvPr id="1167" name="Google Shape;1167;p79"/>
          <p:cNvSpPr txBox="1">
            <a:spLocks noGrp="1"/>
          </p:cNvSpPr>
          <p:nvPr>
            <p:ph type="subTitle" idx="6"/>
          </p:nvPr>
        </p:nvSpPr>
        <p:spPr>
          <a:xfrm>
            <a:off x="-250" y="27437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Merge, filter, slice, and sort a DataFrame.</a:t>
            </a:r>
            <a:endParaRPr/>
          </a:p>
        </p:txBody>
      </p:sp>
      <p:sp>
        <p:nvSpPr>
          <p:cNvPr id="1168" name="Google Shape;1168;p79"/>
          <p:cNvSpPr txBox="1">
            <a:spLocks noGrp="1"/>
          </p:cNvSpPr>
          <p:nvPr>
            <p:ph type="subTitle" idx="7"/>
          </p:nvPr>
        </p:nvSpPr>
        <p:spPr>
          <a:xfrm>
            <a:off x="0" y="326635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Apply the groupby() function to a DataFrame.</a:t>
            </a:r>
            <a:endParaRPr/>
          </a:p>
        </p:txBody>
      </p:sp>
      <p:sp>
        <p:nvSpPr>
          <p:cNvPr id="1169" name="Google Shape;1169;p79"/>
          <p:cNvSpPr txBox="1">
            <a:spLocks noGrp="1"/>
          </p:cNvSpPr>
          <p:nvPr>
            <p:ph type="subTitle" idx="8"/>
          </p:nvPr>
        </p:nvSpPr>
        <p:spPr>
          <a:xfrm>
            <a:off x="-50" y="3788975"/>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Use multiple methods to perform a function on a DataFrame.</a:t>
            </a:r>
            <a:endParaRPr/>
          </a:p>
        </p:txBody>
      </p:sp>
      <p:sp>
        <p:nvSpPr>
          <p:cNvPr id="1170" name="Google Shape;1170;p79"/>
          <p:cNvSpPr txBox="1">
            <a:spLocks noGrp="1"/>
          </p:cNvSpPr>
          <p:nvPr>
            <p:ph type="subTitle" idx="9"/>
          </p:nvPr>
        </p:nvSpPr>
        <p:spPr>
          <a:xfrm>
            <a:off x="25" y="43371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Perform mathematical calculations on columns of a DataFrame or Series.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9" name="Google Shape;1539;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Formatting Syntax</a:t>
            </a:r>
            <a:endParaRPr/>
          </a:p>
        </p:txBody>
      </p:sp>
      <p:sp>
        <p:nvSpPr>
          <p:cNvPr id="1540" name="Google Shape;1540;p124"/>
          <p:cNvSpPr txBox="1">
            <a:spLocks noGrp="1"/>
          </p:cNvSpPr>
          <p:nvPr>
            <p:ph type="subTitle" idx="1"/>
          </p:nvPr>
        </p:nvSpPr>
        <p:spPr>
          <a:xfrm>
            <a:off x="0" y="675975"/>
            <a:ext cx="9144000" cy="106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formatting syntax used for mapping is, in a word, confusing. It uses strings containing curly brackets in order to determine how to style columns and this can make it rather difficult to understand at first glance.</a:t>
            </a:r>
            <a:endParaRPr/>
          </a:p>
        </p:txBody>
      </p:sp>
      <p:sp>
        <p:nvSpPr>
          <p:cNvPr id="1541" name="Google Shape;1541;p124"/>
          <p:cNvSpPr txBox="1"/>
          <p:nvPr/>
        </p:nvSpPr>
        <p:spPr>
          <a:xfrm>
            <a:off x="378450" y="2079050"/>
            <a:ext cx="8446500" cy="20499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2000" i="1">
                <a:solidFill>
                  <a:srgbClr val="45818E"/>
                </a:solidFill>
                <a:latin typeface="Inconsolata"/>
                <a:ea typeface="Inconsolata"/>
                <a:cs typeface="Inconsolata"/>
                <a:sym typeface="Inconsolata"/>
              </a:rPr>
              <a:t># Use Map to format all the columns</a:t>
            </a:r>
            <a:endParaRPr sz="2000" i="1">
              <a:solidFill>
                <a:srgbClr val="45818E"/>
              </a:solidFill>
              <a:latin typeface="Inconsolata"/>
              <a:ea typeface="Inconsolata"/>
              <a:cs typeface="Inconsolata"/>
              <a:sym typeface="Inconsolata"/>
            </a:endParaRPr>
          </a:p>
          <a:p>
            <a:pPr marL="0" lvl="0" indent="0" algn="l" rtl="0">
              <a:spcBef>
                <a:spcPts val="0"/>
              </a:spcBef>
              <a:spcAft>
                <a:spcPts val="0"/>
              </a:spcAft>
              <a:buNone/>
            </a:pPr>
            <a:r>
              <a:rPr lang="en" sz="2000">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latin typeface="Inconsolata"/>
                <a:ea typeface="Inconsolata"/>
                <a:cs typeface="Inconsolata"/>
                <a:sym typeface="Inconsolata"/>
              </a:rPr>
              <a:t>] = </a:t>
            </a: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000">
                <a:solidFill>
                  <a:schemeClr val="dk1"/>
                </a:solidFill>
                <a:latin typeface="Inconsolata"/>
                <a:ea typeface="Inconsolata"/>
                <a:cs typeface="Inconsolata"/>
                <a:sym typeface="Inconsolata"/>
              </a:rPr>
              <a:t>file_df.head()</a:t>
            </a:r>
            <a:endParaRPr sz="2000">
              <a:solidFill>
                <a:schemeClr val="dk1"/>
              </a:solidFill>
              <a:latin typeface="Inconsolata"/>
              <a:ea typeface="Inconsolata"/>
              <a:cs typeface="Inconsolata"/>
              <a:sym typeface="Inconsolata"/>
            </a:endParaRPr>
          </a:p>
        </p:txBody>
      </p:sp>
      <p:sp>
        <p:nvSpPr>
          <p:cNvPr id="1542" name="Google Shape;1542;p124"/>
          <p:cNvSpPr/>
          <p:nvPr/>
        </p:nvSpPr>
        <p:spPr>
          <a:xfrm rot="5400000">
            <a:off x="6425100" y="2115050"/>
            <a:ext cx="608400" cy="2268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24"/>
          <p:cNvSpPr/>
          <p:nvPr/>
        </p:nvSpPr>
        <p:spPr>
          <a:xfrm rot="5400000">
            <a:off x="7007575" y="2115050"/>
            <a:ext cx="608400" cy="2268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49" name="Google Shape;1549;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Formatting Syntax</a:t>
            </a:r>
            <a:endParaRPr/>
          </a:p>
        </p:txBody>
      </p:sp>
      <p:sp>
        <p:nvSpPr>
          <p:cNvPr id="1550" name="Google Shape;1550;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somewhat easy way to understand mapping strings is that it is almost akin to concatenating strings. Whatever is outside of the curly brackets is added before/after the initial value which is modified by whatever is contained within the curly brackets.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51" name="Google Shape;1551;p125"/>
          <p:cNvSpPr txBox="1"/>
          <p:nvPr/>
        </p:nvSpPr>
        <p:spPr>
          <a:xfrm>
            <a:off x="378450" y="2079050"/>
            <a:ext cx="8446500" cy="20499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2000" i="1">
                <a:solidFill>
                  <a:srgbClr val="45818E"/>
                </a:solidFill>
                <a:latin typeface="Inconsolata"/>
                <a:ea typeface="Inconsolata"/>
                <a:cs typeface="Inconsolata"/>
                <a:sym typeface="Inconsolata"/>
              </a:rPr>
              <a:t># Use Map to format all the columns</a:t>
            </a:r>
            <a:endParaRPr sz="2000" i="1">
              <a:solidFill>
                <a:srgbClr val="45818E"/>
              </a:solidFill>
              <a:latin typeface="Inconsolata"/>
              <a:ea typeface="Inconsolata"/>
              <a:cs typeface="Inconsolata"/>
              <a:sym typeface="Inconsolata"/>
            </a:endParaRPr>
          </a:p>
          <a:p>
            <a:pPr marL="0" lvl="0" indent="0" algn="l" rtl="0">
              <a:spcBef>
                <a:spcPts val="0"/>
              </a:spcBef>
              <a:spcAft>
                <a:spcPts val="0"/>
              </a:spcAft>
              <a:buNone/>
            </a:pPr>
            <a:r>
              <a:rPr lang="en" sz="2000">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latin typeface="Inconsolata"/>
                <a:ea typeface="Inconsolata"/>
                <a:cs typeface="Inconsolata"/>
                <a:sym typeface="Inconsolata"/>
              </a:rPr>
              <a:t>] = </a:t>
            </a: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file_df.head()</a:t>
            </a:r>
            <a:endParaRPr sz="2000">
              <a:solidFill>
                <a:schemeClr val="dk1"/>
              </a:solidFill>
              <a:latin typeface="Inconsolata"/>
              <a:ea typeface="Inconsolata"/>
              <a:cs typeface="Inconsolata"/>
              <a:sym typeface="Inconsolata"/>
            </a:endParaRPr>
          </a:p>
        </p:txBody>
      </p:sp>
      <p:sp>
        <p:nvSpPr>
          <p:cNvPr id="1552" name="Google Shape;1552;p125"/>
          <p:cNvSpPr/>
          <p:nvPr/>
        </p:nvSpPr>
        <p:spPr>
          <a:xfrm rot="5400000">
            <a:off x="6425100" y="2115050"/>
            <a:ext cx="608400" cy="2268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25"/>
          <p:cNvSpPr/>
          <p:nvPr/>
        </p:nvSpPr>
        <p:spPr>
          <a:xfrm rot="5400000">
            <a:off x="7007575" y="2115050"/>
            <a:ext cx="608400" cy="2268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59" name="Google Shape;155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Formatting Syntax</a:t>
            </a:r>
            <a:endParaRPr/>
          </a:p>
        </p:txBody>
      </p:sp>
      <p:sp>
        <p:nvSpPr>
          <p:cNvPr id="1560" name="Google Shape;1560;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 to convert values into a typical dollar format, one would use </a:t>
            </a:r>
            <a:r>
              <a:rPr lang="en" sz="2000">
                <a:solidFill>
                  <a:srgbClr val="FF0000"/>
                </a:solidFill>
                <a:highlight>
                  <a:srgbClr val="EFEFEF"/>
                </a:highlight>
                <a:latin typeface="Inconsolata"/>
                <a:ea typeface="Inconsolata"/>
                <a:cs typeface="Inconsolata"/>
                <a:sym typeface="Inconsolata"/>
              </a:rPr>
              <a:t>"$</a:t>
            </a:r>
            <a:r>
              <a:rPr lang="en" sz="2000">
                <a:solidFill>
                  <a:srgbClr val="FF00FF"/>
                </a:solidFill>
                <a:highlight>
                  <a:srgbClr val="EFEFEF"/>
                </a:highlight>
                <a:latin typeface="Inconsolata"/>
                <a:ea typeface="Inconsolata"/>
                <a:cs typeface="Inconsolata"/>
                <a:sym typeface="Inconsolata"/>
              </a:rPr>
              <a:t>{:.2f}</a:t>
            </a:r>
            <a:r>
              <a:rPr lang="en" sz="2000">
                <a:solidFill>
                  <a:srgbClr val="FF0000"/>
                </a:solidFill>
                <a:highlight>
                  <a:srgbClr val="EFEFEF"/>
                </a:highlight>
                <a:latin typeface="Inconsolata"/>
                <a:ea typeface="Inconsolata"/>
                <a:cs typeface="Inconsolata"/>
                <a:sym typeface="Inconsolata"/>
              </a:rPr>
              <a:t>"</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This places a dollar sign before the value which has been rounded to two </a:t>
            </a:r>
            <a:br>
              <a:rPr lang="en"/>
            </a:br>
            <a:r>
              <a:rPr lang="en"/>
              <a:t>decimal points.</a:t>
            </a:r>
            <a:endParaRPr/>
          </a:p>
        </p:txBody>
      </p:sp>
      <p:sp>
        <p:nvSpPr>
          <p:cNvPr id="1561" name="Google Shape;1561;p126"/>
          <p:cNvSpPr txBox="1"/>
          <p:nvPr/>
        </p:nvSpPr>
        <p:spPr>
          <a:xfrm>
            <a:off x="378450" y="2079050"/>
            <a:ext cx="8446500" cy="20499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2000" i="1">
                <a:solidFill>
                  <a:srgbClr val="45818E"/>
                </a:solidFill>
                <a:latin typeface="Inconsolata"/>
                <a:ea typeface="Inconsolata"/>
                <a:cs typeface="Inconsolata"/>
                <a:sym typeface="Inconsolata"/>
              </a:rPr>
              <a:t># Use Map to format all the columns</a:t>
            </a:r>
            <a:endParaRPr sz="2000" i="1">
              <a:solidFill>
                <a:srgbClr val="45818E"/>
              </a:solidFill>
              <a:latin typeface="Inconsolata"/>
              <a:ea typeface="Inconsolata"/>
              <a:cs typeface="Inconsolata"/>
              <a:sym typeface="Inconsolata"/>
            </a:endParaRPr>
          </a:p>
          <a:p>
            <a:pPr marL="0" lvl="0" indent="0" algn="l" rtl="0">
              <a:spcBef>
                <a:spcPts val="0"/>
              </a:spcBef>
              <a:spcAft>
                <a:spcPts val="0"/>
              </a:spcAft>
              <a:buNone/>
            </a:pPr>
            <a:r>
              <a:rPr lang="en" sz="2000">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latin typeface="Inconsolata"/>
                <a:ea typeface="Inconsolata"/>
                <a:cs typeface="Inconsolata"/>
                <a:sym typeface="Inconsolata"/>
              </a:rPr>
              <a:t>] = </a:t>
            </a: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file_df.head()</a:t>
            </a:r>
            <a:endParaRPr sz="2000">
              <a:solidFill>
                <a:schemeClr val="dk1"/>
              </a:solidFill>
              <a:latin typeface="Inconsolata"/>
              <a:ea typeface="Inconsolata"/>
              <a:cs typeface="Inconsolata"/>
              <a:sym typeface="Inconsolata"/>
            </a:endParaRPr>
          </a:p>
        </p:txBody>
      </p:sp>
      <p:sp>
        <p:nvSpPr>
          <p:cNvPr id="1562" name="Google Shape;1562;p126"/>
          <p:cNvSpPr/>
          <p:nvPr/>
        </p:nvSpPr>
        <p:spPr>
          <a:xfrm rot="5400000">
            <a:off x="6272700" y="2115050"/>
            <a:ext cx="608400" cy="2268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8" name="Google Shape;1568;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Formatting Syntax</a:t>
            </a:r>
            <a:endParaRPr/>
          </a:p>
        </p:txBody>
      </p:sp>
      <p:sp>
        <p:nvSpPr>
          <p:cNvPr id="1569" name="Google Shape;1569;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a:t>
            </a:r>
            <a:r>
              <a:rPr lang="en" sz="2000">
                <a:solidFill>
                  <a:srgbClr val="FF0000"/>
                </a:solidFill>
                <a:highlight>
                  <a:srgbClr val="EFEFEF"/>
                </a:highlight>
                <a:latin typeface="Inconsolata"/>
                <a:ea typeface="Inconsolata"/>
                <a:cs typeface="Inconsolata"/>
                <a:sym typeface="Inconsolata"/>
              </a:rPr>
              <a:t>"</a:t>
            </a:r>
            <a:r>
              <a:rPr lang="en" sz="2000">
                <a:solidFill>
                  <a:srgbClr val="FF00FF"/>
                </a:solidFill>
                <a:highlight>
                  <a:srgbClr val="EFEFEF"/>
                </a:highlight>
                <a:latin typeface="Inconsolata"/>
                <a:ea typeface="Inconsolata"/>
                <a:cs typeface="Inconsolata"/>
                <a:sym typeface="Inconsolata"/>
              </a:rPr>
              <a:t>{:,}</a:t>
            </a:r>
            <a:r>
              <a:rPr lang="en" sz="2000">
                <a:solidFill>
                  <a:srgbClr val="FF0000"/>
                </a:solidFill>
                <a:highlight>
                  <a:srgbClr val="EFEFEF"/>
                </a:highlight>
                <a:latin typeface="Inconsolata"/>
                <a:ea typeface="Inconsolata"/>
                <a:cs typeface="Inconsolata"/>
                <a:sym typeface="Inconsolata"/>
              </a:rPr>
              <a:t>"</a:t>
            </a:r>
            <a:r>
              <a:rPr lang="en" sz="2000">
                <a:solidFill>
                  <a:srgbClr val="FF0000"/>
                </a:solidFill>
                <a:latin typeface="Inconsolata"/>
                <a:ea typeface="Inconsolata"/>
                <a:cs typeface="Inconsolata"/>
                <a:sym typeface="Inconsolata"/>
              </a:rPr>
              <a:t> </a:t>
            </a:r>
            <a:r>
              <a:rPr lang="en"/>
              <a:t>will split a number up so that it uses comma notation. </a:t>
            </a:r>
            <a:endParaRPr/>
          </a:p>
          <a:p>
            <a:pPr marL="0" lvl="0" indent="0" algn="l" rtl="0">
              <a:spcBef>
                <a:spcPts val="0"/>
              </a:spcBef>
              <a:spcAft>
                <a:spcPts val="0"/>
              </a:spcAft>
              <a:buNone/>
            </a:pPr>
            <a:endParaRPr/>
          </a:p>
          <a:p>
            <a:pPr marL="0" lvl="0" indent="0" algn="l" rtl="0">
              <a:spcBef>
                <a:spcPts val="0"/>
              </a:spcBef>
              <a:spcAft>
                <a:spcPts val="0"/>
              </a:spcAft>
              <a:buNone/>
            </a:pPr>
            <a:r>
              <a:rPr lang="en" b="1">
                <a:highlight>
                  <a:srgbClr val="FFFF00"/>
                </a:highlight>
              </a:rPr>
              <a:t>For example:</a:t>
            </a:r>
            <a:r>
              <a:rPr lang="en"/>
              <a:t> the value `2000` would become `2,000` using this format string.</a:t>
            </a:r>
            <a:endParaRPr/>
          </a:p>
        </p:txBody>
      </p:sp>
      <p:sp>
        <p:nvSpPr>
          <p:cNvPr id="1570" name="Google Shape;1570;p127"/>
          <p:cNvSpPr txBox="1"/>
          <p:nvPr/>
        </p:nvSpPr>
        <p:spPr>
          <a:xfrm>
            <a:off x="378450" y="2079050"/>
            <a:ext cx="8446500" cy="20499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2000" i="1">
                <a:solidFill>
                  <a:srgbClr val="45818E"/>
                </a:solidFill>
                <a:latin typeface="Inconsolata"/>
                <a:ea typeface="Inconsolata"/>
                <a:cs typeface="Inconsolata"/>
                <a:sym typeface="Inconsolata"/>
              </a:rPr>
              <a:t># Use Map to format all the columns</a:t>
            </a:r>
            <a:endParaRPr sz="2000" i="1">
              <a:solidFill>
                <a:srgbClr val="45818E"/>
              </a:solidFill>
              <a:latin typeface="Inconsolata"/>
              <a:ea typeface="Inconsolata"/>
              <a:cs typeface="Inconsolata"/>
              <a:sym typeface="Inconsolata"/>
            </a:endParaRPr>
          </a:p>
          <a:p>
            <a:pPr marL="0" lvl="0" indent="0" algn="l" rtl="0">
              <a:spcBef>
                <a:spcPts val="0"/>
              </a:spcBef>
              <a:spcAft>
                <a:spcPts val="0"/>
              </a:spcAft>
              <a:buNone/>
            </a:pPr>
            <a:r>
              <a:rPr lang="en" sz="2000">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latin typeface="Inconsolata"/>
                <a:ea typeface="Inconsolata"/>
                <a:cs typeface="Inconsolata"/>
                <a:sym typeface="Inconsolata"/>
              </a:rPr>
              <a:t>] = </a:t>
            </a: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"avg_cost"</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"population"</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 = file_df[</a:t>
            </a:r>
            <a:r>
              <a:rPr lang="en" sz="2000">
                <a:solidFill>
                  <a:srgbClr val="FF0000"/>
                </a:solidFill>
                <a:latin typeface="Inconsolata"/>
                <a:ea typeface="Inconsolata"/>
                <a:cs typeface="Inconsolata"/>
                <a:sym typeface="Inconsolata"/>
              </a:rPr>
              <a:t>"other"</a:t>
            </a:r>
            <a:r>
              <a:rPr lang="en" sz="2000">
                <a:solidFill>
                  <a:schemeClr val="dk1"/>
                </a:solidFill>
                <a:latin typeface="Inconsolata"/>
                <a:ea typeface="Inconsolata"/>
                <a:cs typeface="Inconsolata"/>
                <a:sym typeface="Inconsolata"/>
              </a:rPr>
              <a:t>].map(</a:t>
            </a:r>
            <a:r>
              <a:rPr lang="en" sz="2000">
                <a:solidFill>
                  <a:srgbClr val="FF0000"/>
                </a:solidFill>
                <a:latin typeface="Inconsolata"/>
                <a:ea typeface="Inconsolata"/>
                <a:cs typeface="Inconsolata"/>
                <a:sym typeface="Inconsolata"/>
              </a:rPr>
              <a:t>"$</a:t>
            </a:r>
            <a:r>
              <a:rPr lang="en" sz="2000">
                <a:solidFill>
                  <a:srgbClr val="FF00FF"/>
                </a:solidFill>
                <a:latin typeface="Inconsolata"/>
                <a:ea typeface="Inconsolata"/>
                <a:cs typeface="Inconsolata"/>
                <a:sym typeface="Inconsolata"/>
              </a:rPr>
              <a:t>{:.2f}</a:t>
            </a:r>
            <a:r>
              <a:rPr lang="en" sz="2000">
                <a:solidFill>
                  <a:srgbClr val="FF0000"/>
                </a:solidFill>
                <a:latin typeface="Inconsolata"/>
                <a:ea typeface="Inconsolata"/>
                <a:cs typeface="Inconsolata"/>
                <a:sym typeface="Inconsolata"/>
              </a:rPr>
              <a:t>"</a:t>
            </a:r>
            <a:r>
              <a:rPr lang="en" sz="2000">
                <a:solidFill>
                  <a:schemeClr val="dk1"/>
                </a:solidFill>
                <a:latin typeface="Inconsolata"/>
                <a:ea typeface="Inconsolata"/>
                <a:cs typeface="Inconsolata"/>
                <a:sym typeface="Inconsolata"/>
              </a:rPr>
              <a:t>.format)</a:t>
            </a: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2000">
                <a:solidFill>
                  <a:schemeClr val="dk1"/>
                </a:solidFill>
                <a:latin typeface="Inconsolata"/>
                <a:ea typeface="Inconsolata"/>
                <a:cs typeface="Inconsolata"/>
                <a:sym typeface="Inconsolata"/>
              </a:rPr>
              <a:t>file_df.head()</a:t>
            </a:r>
            <a:endParaRPr sz="2000">
              <a:solidFill>
                <a:schemeClr val="dk1"/>
              </a:solidFill>
              <a:latin typeface="Inconsolata"/>
              <a:ea typeface="Inconsolata"/>
              <a:cs typeface="Inconsolata"/>
              <a:sym typeface="Inconsolata"/>
            </a:endParaRPr>
          </a:p>
        </p:txBody>
      </p:sp>
      <p:sp>
        <p:nvSpPr>
          <p:cNvPr id="1571" name="Google Shape;1571;p127"/>
          <p:cNvSpPr/>
          <p:nvPr/>
        </p:nvSpPr>
        <p:spPr>
          <a:xfrm rot="5400000">
            <a:off x="4214825" y="3000350"/>
            <a:ext cx="414300" cy="1572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77" name="Google Shape;157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Formatting Syntax</a:t>
            </a:r>
            <a:endParaRPr/>
          </a:p>
        </p:txBody>
      </p:sp>
      <p:sp>
        <p:nvSpPr>
          <p:cNvPr id="1578" name="Google Shape;1578;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Format mapping only really works once and will return errors if the same code is run multiple times without restarting the kernel. Because of this, formatting is usually applied near the end of an application.</a:t>
            </a:r>
            <a:endParaRPr/>
          </a:p>
        </p:txBody>
      </p:sp>
      <p:sp>
        <p:nvSpPr>
          <p:cNvPr id="1579" name="Google Shape;1579;p128"/>
          <p:cNvSpPr txBox="1"/>
          <p:nvPr/>
        </p:nvSpPr>
        <p:spPr>
          <a:xfrm>
            <a:off x="469150" y="1763375"/>
            <a:ext cx="8046000" cy="6621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600" i="1">
                <a:solidFill>
                  <a:srgbClr val="45818E"/>
                </a:solidFill>
                <a:latin typeface="Inconsolata"/>
                <a:ea typeface="Inconsolata"/>
                <a:cs typeface="Inconsolata"/>
                <a:sym typeface="Inconsolata"/>
              </a:rPr>
              <a:t># Mapping has changed the datatypes of the columns to strings</a:t>
            </a:r>
            <a:endParaRPr sz="1600" i="1">
              <a:solidFill>
                <a:srgbClr val="45818E"/>
              </a:solidFill>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file_df.dtypes</a:t>
            </a:r>
            <a:endParaRPr sz="1600">
              <a:solidFill>
                <a:schemeClr val="dk1"/>
              </a:solidFill>
              <a:latin typeface="Inconsolata"/>
              <a:ea typeface="Inconsolata"/>
              <a:cs typeface="Inconsolata"/>
              <a:sym typeface="Inconsolata"/>
            </a:endParaRPr>
          </a:p>
        </p:txBody>
      </p:sp>
      <p:graphicFrame>
        <p:nvGraphicFramePr>
          <p:cNvPr id="1580" name="Google Shape;1580;p128"/>
          <p:cNvGraphicFramePr/>
          <p:nvPr/>
        </p:nvGraphicFramePr>
        <p:xfrm>
          <a:off x="469150" y="2425473"/>
          <a:ext cx="3000000" cy="3000000"/>
        </p:xfrm>
        <a:graphic>
          <a:graphicData uri="http://schemas.openxmlformats.org/drawingml/2006/table">
            <a:tbl>
              <a:tblPr>
                <a:noFill/>
                <a:tableStyleId>{850270DE-130D-44DA-8DBD-1832956CDB05}</a:tableStyleId>
              </a:tblPr>
              <a:tblGrid>
                <a:gridCol w="1867375">
                  <a:extLst>
                    <a:ext uri="{9D8B030D-6E8A-4147-A177-3AD203B41FA5}">
                      <a16:colId xmlns:a16="http://schemas.microsoft.com/office/drawing/2014/main" val="20000"/>
                    </a:ext>
                  </a:extLst>
                </a:gridCol>
                <a:gridCol w="1695125">
                  <a:extLst>
                    <a:ext uri="{9D8B030D-6E8A-4147-A177-3AD203B41FA5}">
                      <a16:colId xmlns:a16="http://schemas.microsoft.com/office/drawing/2014/main" val="20001"/>
                    </a:ext>
                  </a:extLst>
                </a:gridCol>
              </a:tblGrid>
              <a:tr h="327400">
                <a:tc>
                  <a:txBody>
                    <a:bodyPr/>
                    <a:lstStyle/>
                    <a:p>
                      <a:pPr marL="0" lvl="0" indent="0" algn="l" rtl="0">
                        <a:spcBef>
                          <a:spcPts val="0"/>
                        </a:spcBef>
                        <a:spcAft>
                          <a:spcPts val="0"/>
                        </a:spcAft>
                        <a:buNone/>
                      </a:pPr>
                      <a:r>
                        <a:rPr lang="en" sz="1600">
                          <a:latin typeface="Inconsolata"/>
                          <a:ea typeface="Inconsolata"/>
                          <a:cs typeface="Inconsolata"/>
                          <a:sym typeface="Inconsolata"/>
                        </a:rPr>
                        <a:t>id</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latin typeface="Inconsolata"/>
                          <a:ea typeface="Inconsolata"/>
                          <a:cs typeface="Inconsolata"/>
                          <a:sym typeface="Inconsolata"/>
                        </a:rPr>
                        <a:t>int64</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98000">
                <a:tc>
                  <a:txBody>
                    <a:bodyPr/>
                    <a:lstStyle/>
                    <a:p>
                      <a:pPr marL="0" lvl="0" indent="0" algn="l" rtl="0">
                        <a:spcBef>
                          <a:spcPts val="0"/>
                        </a:spcBef>
                        <a:spcAft>
                          <a:spcPts val="0"/>
                        </a:spcAft>
                        <a:buNone/>
                      </a:pPr>
                      <a:r>
                        <a:rPr lang="en" sz="1600">
                          <a:latin typeface="Inconsolata"/>
                          <a:ea typeface="Inconsolata"/>
                          <a:cs typeface="Inconsolata"/>
                          <a:sym typeface="Inconsolata"/>
                        </a:rPr>
                        <a:t>city</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latin typeface="Inconsolata"/>
                          <a:ea typeface="Inconsolata"/>
                          <a:cs typeface="Inconsolata"/>
                          <a:sym typeface="Inconsolata"/>
                        </a:rPr>
                        <a:t>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98000">
                <a:tc>
                  <a:txBody>
                    <a:bodyPr/>
                    <a:lstStyle/>
                    <a:p>
                      <a:pPr marL="0" lvl="0" indent="0" algn="l" rtl="0">
                        <a:spcBef>
                          <a:spcPts val="0"/>
                        </a:spcBef>
                        <a:spcAft>
                          <a:spcPts val="0"/>
                        </a:spcAft>
                        <a:buNone/>
                      </a:pPr>
                      <a:r>
                        <a:rPr lang="en" sz="1600">
                          <a:latin typeface="Inconsolata"/>
                          <a:ea typeface="Inconsolata"/>
                          <a:cs typeface="Inconsolata"/>
                          <a:sym typeface="Inconsolata"/>
                        </a:rPr>
                        <a:t>avg_cost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solidFill>
                            <a:schemeClr val="dk1"/>
                          </a:solidFill>
                          <a:latin typeface="Inconsolata"/>
                          <a:ea typeface="Inconsolata"/>
                          <a:cs typeface="Inconsolata"/>
                          <a:sym typeface="Inconsolata"/>
                        </a:rPr>
                        <a:t>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98000">
                <a:tc>
                  <a:txBody>
                    <a:bodyPr/>
                    <a:lstStyle/>
                    <a:p>
                      <a:pPr marL="0" lvl="0" indent="0" algn="l" rtl="0">
                        <a:spcBef>
                          <a:spcPts val="0"/>
                        </a:spcBef>
                        <a:spcAft>
                          <a:spcPts val="0"/>
                        </a:spcAft>
                        <a:buNone/>
                      </a:pPr>
                      <a:r>
                        <a:rPr lang="en" sz="1600">
                          <a:latin typeface="Inconsolata"/>
                          <a:ea typeface="Inconsolata"/>
                          <a:cs typeface="Inconsolata"/>
                          <a:sym typeface="Inconsolata"/>
                        </a:rPr>
                        <a:t>population</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solidFill>
                            <a:schemeClr val="dk1"/>
                          </a:solidFill>
                          <a:latin typeface="Inconsolata"/>
                          <a:ea typeface="Inconsolata"/>
                          <a:cs typeface="Inconsolata"/>
                          <a:sym typeface="Inconsolata"/>
                        </a:rPr>
                        <a:t>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98000">
                <a:tc>
                  <a:txBody>
                    <a:bodyPr/>
                    <a:lstStyle/>
                    <a:p>
                      <a:pPr marL="0" lvl="0" indent="0" algn="l" rtl="0">
                        <a:spcBef>
                          <a:spcPts val="0"/>
                        </a:spcBef>
                        <a:spcAft>
                          <a:spcPts val="0"/>
                        </a:spcAft>
                        <a:buNone/>
                      </a:pPr>
                      <a:r>
                        <a:rPr lang="en" sz="1600">
                          <a:latin typeface="Inconsolata"/>
                          <a:ea typeface="Inconsolata"/>
                          <a:cs typeface="Inconsolata"/>
                          <a:sym typeface="Inconsolata"/>
                        </a:rPr>
                        <a:t>other </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solidFill>
                            <a:schemeClr val="dk1"/>
                          </a:solidFill>
                          <a:latin typeface="Inconsolata"/>
                          <a:ea typeface="Inconsolata"/>
                          <a:cs typeface="Inconsolata"/>
                          <a:sym typeface="Inconsolata"/>
                        </a:rPr>
                        <a:t>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98000">
                <a:tc>
                  <a:txBody>
                    <a:bodyPr/>
                    <a:lstStyle/>
                    <a:p>
                      <a:pPr marL="0" lvl="0" indent="0" algn="l" rtl="0">
                        <a:spcBef>
                          <a:spcPts val="0"/>
                        </a:spcBef>
                        <a:spcAft>
                          <a:spcPts val="0"/>
                        </a:spcAft>
                        <a:buNone/>
                      </a:pPr>
                      <a:r>
                        <a:rPr lang="en" sz="1600">
                          <a:latin typeface="Inconsolata"/>
                          <a:ea typeface="Inconsolata"/>
                          <a:cs typeface="Inconsolata"/>
                          <a:sym typeface="Inconsolata"/>
                        </a:rPr>
                        <a:t>dtype: 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sz="1600">
                          <a:solidFill>
                            <a:schemeClr val="dk1"/>
                          </a:solidFill>
                          <a:latin typeface="Inconsolata"/>
                          <a:ea typeface="Inconsolata"/>
                          <a:cs typeface="Inconsolata"/>
                          <a:sym typeface="Inconsolata"/>
                        </a:rPr>
                        <a:t>object</a:t>
                      </a:r>
                      <a:endParaRPr sz="1600">
                        <a:latin typeface="Inconsolata"/>
                        <a:ea typeface="Inconsolata"/>
                        <a:cs typeface="Inconsolata"/>
                        <a:sym typeface="Inconsolata"/>
                      </a:endParaRPr>
                    </a:p>
                  </a:txBody>
                  <a:tcPr marL="182875" marR="18287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29"/>
          <p:cNvSpPr txBox="1">
            <a:spLocks noGrp="1"/>
          </p:cNvSpPr>
          <p:nvPr>
            <p:ph type="title"/>
          </p:nvPr>
        </p:nvSpPr>
        <p:spPr>
          <a:xfrm>
            <a:off x="2544050" y="1410600"/>
            <a:ext cx="5770200" cy="25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Format mapping also can change the datatype of a column. </a:t>
            </a:r>
            <a:r>
              <a:rPr lang="en" sz="2800" b="1">
                <a:highlight>
                  <a:srgbClr val="FFFF00"/>
                </a:highlight>
              </a:rPr>
              <a:t>As such, all calculations should be handled before modifying the formatting</a:t>
            </a:r>
            <a:r>
              <a:rPr lang="en" sz="2800"/>
              <a:t>.</a:t>
            </a:r>
            <a:endParaRPr sz="2800"/>
          </a:p>
        </p:txBody>
      </p:sp>
      <p:sp>
        <p:nvSpPr>
          <p:cNvPr id="1586" name="Google Shape;1586;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2" name="Google Shape;1592;p13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Formatting and Mapping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3" name="Google Shape;1603;p13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 </a:t>
            </a:r>
            <a:endParaRPr/>
          </a:p>
        </p:txBody>
      </p:sp>
      <p:sp>
        <p:nvSpPr>
          <p:cNvPr id="1604" name="Google Shape;1604;p13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a:t>
            </a:r>
            <a:r>
              <a:rPr lang="en" sz="2800"/>
              <a:t> </a:t>
            </a:r>
            <a:r>
              <a:rPr lang="en" sz="2800">
                <a:latin typeface="Roboto Light"/>
                <a:ea typeface="Roboto Light"/>
                <a:cs typeface="Roboto Light"/>
                <a:sym typeface="Roboto Light"/>
              </a:rPr>
              <a:t>Formatting and Mapping </a:t>
            </a:r>
            <a:endParaRPr sz="2800">
              <a:latin typeface="Roboto Light"/>
              <a:ea typeface="Roboto Light"/>
              <a:cs typeface="Roboto Light"/>
              <a:sym typeface="Roboto Light"/>
            </a:endParaRPr>
          </a:p>
          <a:p>
            <a:pPr marL="0" lvl="0" indent="0" algn="l" rtl="0">
              <a:spcBef>
                <a:spcPts val="800"/>
              </a:spcBef>
              <a:spcAft>
                <a:spcPts val="800"/>
              </a:spcAft>
              <a:buNone/>
            </a:pPr>
            <a:r>
              <a:rPr lang="en" sz="1800">
                <a:latin typeface="Roboto Light"/>
                <a:ea typeface="Roboto Light"/>
                <a:cs typeface="Roboto Light"/>
                <a:sym typeface="Roboto Light"/>
              </a:rPr>
              <a:t>In this exercise, you will read sales data into a DataFrame and are asked to format the columns that are </a:t>
            </a:r>
            <a:r>
              <a:rPr lang="en" sz="1800">
                <a:solidFill>
                  <a:srgbClr val="FFFFFF"/>
                </a:solidFill>
                <a:highlight>
                  <a:srgbClr val="000000"/>
                </a:highlight>
                <a:latin typeface="Inconsolata"/>
                <a:ea typeface="Inconsolata"/>
                <a:cs typeface="Inconsolata"/>
                <a:sym typeface="Inconsolata"/>
              </a:rPr>
              <a:t>int64</a:t>
            </a:r>
            <a:r>
              <a:rPr lang="en" sz="1800">
                <a:latin typeface="Roboto Light"/>
                <a:ea typeface="Roboto Light"/>
                <a:cs typeface="Roboto Light"/>
                <a:sym typeface="Roboto Light"/>
              </a:rPr>
              <a:t> or </a:t>
            </a:r>
            <a:r>
              <a:rPr lang="en" sz="1800">
                <a:solidFill>
                  <a:srgbClr val="FFFFFF"/>
                </a:solidFill>
                <a:highlight>
                  <a:srgbClr val="000000"/>
                </a:highlight>
                <a:latin typeface="Inconsolata"/>
                <a:ea typeface="Inconsolata"/>
                <a:cs typeface="Inconsolata"/>
                <a:sym typeface="Inconsolata"/>
              </a:rPr>
              <a:t>float64</a:t>
            </a:r>
            <a:r>
              <a:rPr lang="en" sz="1800">
                <a:latin typeface="Roboto Light"/>
                <a:ea typeface="Roboto Light"/>
                <a:cs typeface="Roboto Light"/>
                <a:sym typeface="Roboto Light"/>
              </a:rPr>
              <a:t> data types with comma notation, </a:t>
            </a:r>
            <a:br>
              <a:rPr lang="en" sz="1800">
                <a:latin typeface="Roboto Light"/>
                <a:ea typeface="Roboto Light"/>
                <a:cs typeface="Roboto Light"/>
                <a:sym typeface="Roboto Light"/>
              </a:rPr>
            </a:br>
            <a:r>
              <a:rPr lang="en" sz="1800">
                <a:latin typeface="Roboto Light"/>
                <a:ea typeface="Roboto Light"/>
                <a:cs typeface="Roboto Light"/>
                <a:sym typeface="Roboto Light"/>
              </a:rPr>
              <a:t>a dollar sign, and to two decimal places.  </a:t>
            </a:r>
            <a:endParaRPr sz="18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80"/>
          <p:cNvPicPr preferRelativeResize="0"/>
          <p:nvPr/>
        </p:nvPicPr>
        <p:blipFill>
          <a:blip r:embed="rId3">
            <a:alphaModFix/>
          </a:blip>
          <a:stretch>
            <a:fillRect/>
          </a:stretch>
        </p:blipFill>
        <p:spPr>
          <a:xfrm>
            <a:off x="988400" y="1530200"/>
            <a:ext cx="1682450" cy="1795650"/>
          </a:xfrm>
          <a:prstGeom prst="rect">
            <a:avLst/>
          </a:prstGeom>
          <a:noFill/>
          <a:ln>
            <a:noFill/>
          </a:ln>
        </p:spPr>
      </p:pic>
      <p:sp>
        <p:nvSpPr>
          <p:cNvPr id="1176" name="Google Shape;1176;p80"/>
          <p:cNvSpPr txBox="1">
            <a:spLocks noGrp="1"/>
          </p:cNvSpPr>
          <p:nvPr>
            <p:ph type="title"/>
          </p:nvPr>
        </p:nvSpPr>
        <p:spPr>
          <a:xfrm>
            <a:off x="2459950" y="1530200"/>
            <a:ext cx="5917500" cy="1420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rPr>
              <a:t>This Week’s Challenge</a:t>
            </a:r>
            <a:endParaRPr sz="2800">
              <a:solidFill>
                <a:schemeClr val="dk1"/>
              </a:solidFill>
            </a:endParaRPr>
          </a:p>
          <a:p>
            <a:pPr marL="0" lvl="0" indent="0" algn="l" rtl="0">
              <a:spcBef>
                <a:spcPts val="300"/>
              </a:spcBef>
              <a:spcAft>
                <a:spcPts val="0"/>
              </a:spcAft>
              <a:buClr>
                <a:schemeClr val="dk1"/>
              </a:buClr>
              <a:buSzPts val="1100"/>
              <a:buFont typeface="Arial"/>
              <a:buNone/>
            </a:pPr>
            <a:r>
              <a:rPr lang="en" sz="2600">
                <a:latin typeface="Roboto Light"/>
                <a:ea typeface="Roboto Light"/>
                <a:cs typeface="Roboto Light"/>
                <a:sym typeface="Roboto Light"/>
              </a:rPr>
              <a:t>Using the skills learned throughout the week, help a mock school board with their investigation by adjusting specific data.  </a:t>
            </a:r>
            <a:endParaRPr sz="2600"/>
          </a:p>
        </p:txBody>
      </p:sp>
      <p:sp>
        <p:nvSpPr>
          <p:cNvPr id="1177" name="Google Shape;1177;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81"/>
          <p:cNvSpPr txBox="1">
            <a:spLocks noGrp="1"/>
          </p:cNvSpPr>
          <p:nvPr>
            <p:ph type="title"/>
          </p:nvPr>
        </p:nvSpPr>
        <p:spPr>
          <a:xfrm>
            <a:off x="2670850" y="1947325"/>
            <a:ext cx="6028500" cy="10746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rPr>
              <a:t>Career Connection</a:t>
            </a:r>
            <a:endParaRPr sz="2800">
              <a:solidFill>
                <a:schemeClr val="dk1"/>
              </a:solidFill>
            </a:endParaRPr>
          </a:p>
          <a:p>
            <a:pPr marL="0" lvl="0" indent="0" algn="l" rtl="0">
              <a:spcBef>
                <a:spcPts val="300"/>
              </a:spcBef>
              <a:spcAft>
                <a:spcPts val="0"/>
              </a:spcAft>
              <a:buClr>
                <a:schemeClr val="dk1"/>
              </a:buClr>
              <a:buSzPts val="1100"/>
              <a:buFont typeface="Arial"/>
              <a:buNone/>
            </a:pPr>
            <a:r>
              <a:rPr lang="en" sz="2600">
                <a:solidFill>
                  <a:schemeClr val="dk1"/>
                </a:solidFill>
                <a:latin typeface="Roboto Light"/>
                <a:ea typeface="Roboto Light"/>
                <a:cs typeface="Roboto Light"/>
                <a:sym typeface="Roboto Light"/>
              </a:rPr>
              <a:t>How will you use this module’s content in your career? </a:t>
            </a:r>
            <a:endParaRPr sz="2600">
              <a:solidFill>
                <a:schemeClr val="dk1"/>
              </a:solidFill>
              <a:latin typeface="Roboto Light"/>
              <a:ea typeface="Roboto Light"/>
              <a:cs typeface="Roboto Light"/>
              <a:sym typeface="Roboto Light"/>
            </a:endParaRPr>
          </a:p>
          <a:p>
            <a:pPr marL="0" lvl="0" indent="0" algn="ctr" rtl="0">
              <a:spcBef>
                <a:spcPts val="0"/>
              </a:spcBef>
              <a:spcAft>
                <a:spcPts val="0"/>
              </a:spcAft>
              <a:buNone/>
            </a:pPr>
            <a:endParaRPr sz="2600"/>
          </a:p>
        </p:txBody>
      </p:sp>
      <p:sp>
        <p:nvSpPr>
          <p:cNvPr id="1183" name="Google Shape;1183;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4" name="Google Shape;1184;p81"/>
          <p:cNvPicPr preferRelativeResize="0"/>
          <p:nvPr/>
        </p:nvPicPr>
        <p:blipFill rotWithShape="1">
          <a:blip r:embed="rId3">
            <a:alphaModFix/>
          </a:blip>
          <a:srcRect/>
          <a:stretch/>
        </p:blipFill>
        <p:spPr>
          <a:xfrm>
            <a:off x="988400" y="1643400"/>
            <a:ext cx="1682450" cy="168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Succeed This Week</a:t>
            </a:r>
            <a:endParaRPr/>
          </a:p>
        </p:txBody>
      </p:sp>
      <p:sp>
        <p:nvSpPr>
          <p:cNvPr id="1190" name="Google Shape;1190;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1" name="Google Shape;1191;p82"/>
          <p:cNvSpPr/>
          <p:nvPr/>
        </p:nvSpPr>
        <p:spPr>
          <a:xfrm>
            <a:off x="3859175" y="1581150"/>
            <a:ext cx="1425600" cy="393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Module 4</a:t>
            </a:r>
            <a:endParaRPr sz="18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83"/>
          <p:cNvSpPr txBox="1">
            <a:spLocks noGrp="1"/>
          </p:cNvSpPr>
          <p:nvPr>
            <p:ph type="title"/>
          </p:nvPr>
        </p:nvSpPr>
        <p:spPr>
          <a:xfrm>
            <a:off x="2420700" y="1583175"/>
            <a:ext cx="6106800" cy="17829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r>
              <a:rPr lang="en" sz="2800"/>
              <a:t>Quick Tip for Success:</a:t>
            </a:r>
            <a:endParaRPr sz="2800">
              <a:solidFill>
                <a:schemeClr val="dk1"/>
              </a:solidFill>
            </a:endParaRPr>
          </a:p>
          <a:p>
            <a:pPr marL="0" lvl="0" indent="0" algn="l" rtl="0">
              <a:spcBef>
                <a:spcPts val="300"/>
              </a:spcBef>
              <a:spcAft>
                <a:spcPts val="0"/>
              </a:spcAft>
              <a:buClr>
                <a:schemeClr val="dk1"/>
              </a:buClr>
              <a:buSzPts val="1100"/>
              <a:buFont typeface="Arial"/>
              <a:buNone/>
            </a:pPr>
            <a:r>
              <a:rPr lang="en" sz="2600">
                <a:latin typeface="Roboto Light"/>
                <a:ea typeface="Roboto Light"/>
                <a:cs typeface="Roboto Light"/>
                <a:sym typeface="Roboto Light"/>
              </a:rPr>
              <a:t>New syntax may not always be easy to remember, but don’t worry! The documentation you need is </a:t>
            </a:r>
            <a:br>
              <a:rPr lang="en" sz="2600">
                <a:latin typeface="Roboto Light"/>
                <a:ea typeface="Roboto Light"/>
                <a:cs typeface="Roboto Light"/>
                <a:sym typeface="Roboto Light"/>
              </a:rPr>
            </a:br>
            <a:r>
              <a:rPr lang="en" sz="2600">
                <a:latin typeface="Roboto Light"/>
                <a:ea typeface="Roboto Light"/>
                <a:cs typeface="Roboto Light"/>
                <a:sym typeface="Roboto Light"/>
              </a:rPr>
              <a:t>just a click away. </a:t>
            </a:r>
            <a:endParaRPr sz="2600">
              <a:latin typeface="Roboto Light"/>
              <a:ea typeface="Roboto Light"/>
              <a:cs typeface="Roboto Light"/>
              <a:sym typeface="Roboto Light"/>
            </a:endParaRPr>
          </a:p>
        </p:txBody>
      </p:sp>
      <p:sp>
        <p:nvSpPr>
          <p:cNvPr id="1197" name="Google Shape;1197;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98" name="Google Shape;1198;p83"/>
          <p:cNvPicPr preferRelativeResize="0"/>
          <p:nvPr/>
        </p:nvPicPr>
        <p:blipFill>
          <a:blip r:embed="rId3">
            <a:alphaModFix/>
          </a:blip>
          <a:stretch>
            <a:fillRect/>
          </a:stretch>
        </p:blipFill>
        <p:spPr>
          <a:xfrm>
            <a:off x="698775" y="1480675"/>
            <a:ext cx="1987902" cy="198790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2223</Words>
  <Application>Microsoft Office PowerPoint</Application>
  <PresentationFormat>On-screen Show (16:9)</PresentationFormat>
  <Paragraphs>229</Paragraphs>
  <Slides>58</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Inconsolata</vt:lpstr>
      <vt:lpstr>Inconsolata Medium</vt:lpstr>
      <vt:lpstr>Oswald</vt:lpstr>
      <vt:lpstr>Roboto</vt:lpstr>
      <vt:lpstr>Roboto Light</vt:lpstr>
      <vt:lpstr>Roboto Medium</vt:lpstr>
      <vt:lpstr>Roboto Thin</vt:lpstr>
      <vt:lpstr>Simple Light</vt:lpstr>
      <vt:lpstr>Simple Light</vt:lpstr>
      <vt:lpstr>Lesson 4.1</vt:lpstr>
      <vt:lpstr>The Big Picture</vt:lpstr>
      <vt:lpstr>Boot Camp Pointers </vt:lpstr>
      <vt:lpstr>This Week: Pandas</vt:lpstr>
      <vt:lpstr>This Week: Pandas  </vt:lpstr>
      <vt:lpstr>This Week’s Challenge Using the skills learned throughout the week, help a mock school board with their investigation by adjusting specific data.  </vt:lpstr>
      <vt:lpstr>Career Connection How will you use this module’s content in your career?  </vt:lpstr>
      <vt:lpstr>How to Succeed This Week</vt:lpstr>
      <vt:lpstr>Quick Tip for Success: New syntax may not always be easy to remember, but don’t worry! The documentation you need is  just a click away. </vt:lpstr>
      <vt:lpstr>Today’s Agenda</vt:lpstr>
      <vt:lpstr>Today’s Agenda</vt:lpstr>
      <vt:lpstr>How comfortable do you feel with this topic?</vt:lpstr>
      <vt:lpstr>PowerPoint Presentation</vt:lpstr>
      <vt:lpstr>Each Column in a DataFrame Is a Series</vt:lpstr>
      <vt:lpstr>What is the Pandas syntax  for creating a Series?</vt:lpstr>
      <vt:lpstr>Pandas Syntax for Creating a Series</vt:lpstr>
      <vt:lpstr>There Are Multiple Ways to Create DataFrames</vt:lpstr>
      <vt:lpstr>Creating DataFrames</vt:lpstr>
      <vt:lpstr>DataFrame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DataFrame Functions</vt:lpstr>
      <vt:lpstr>PowerPoint Presentation</vt:lpstr>
      <vt:lpstr>15 Minutes </vt:lpstr>
      <vt:lpstr>Reading CSVs and  Column Manipulation </vt:lpstr>
      <vt:lpstr>If you are given data that is in  an .xlsx or .csv format, how  do you create a DataFrame? </vt:lpstr>
      <vt:lpstr>You can import the xlsx file using using pd.read_excel(). And you can import the csv file using pd.read_csv().</vt:lpstr>
      <vt:lpstr>Reading CSVs</vt:lpstr>
      <vt:lpstr>Activity: GoodReads CSV In this exercise, students will take a large  CSV of books, read it into Jupyter Notebook using Pandas, and clean up the columns.</vt:lpstr>
      <vt:lpstr>Activity: GoodReads CSV</vt:lpstr>
      <vt:lpstr>Merging DataFrames </vt:lpstr>
      <vt:lpstr>PowerPoint Presentation</vt:lpstr>
      <vt:lpstr>Merging DataFrames</vt:lpstr>
      <vt:lpstr>PowerPoint Presentation</vt:lpstr>
      <vt:lpstr>PowerPoint Presentation</vt:lpstr>
      <vt:lpstr>PowerPoint Presentation</vt:lpstr>
      <vt:lpstr>Any rows that do not include matching data will have the values within replaced with NaN instead. </vt:lpstr>
      <vt:lpstr>PowerPoint Presentation</vt:lpstr>
      <vt:lpstr>Merging Data</vt:lpstr>
      <vt:lpstr>PowerPoint Presentation</vt:lpstr>
      <vt:lpstr>Formatting and Mapping</vt:lpstr>
      <vt:lpstr>PowerPoint Presentation</vt:lpstr>
      <vt:lpstr>Formatting Syntax</vt:lpstr>
      <vt:lpstr>Formatting Syntax</vt:lpstr>
      <vt:lpstr>Formatting Syntax</vt:lpstr>
      <vt:lpstr>Formatting Syntax</vt:lpstr>
      <vt:lpstr>Formatting Syntax</vt:lpstr>
      <vt:lpstr>Format mapping also can change the datatype of a column. As such, all calculations should be handled before modifying the formatting.</vt:lpstr>
      <vt:lpstr>Formatting and Mapping </vt:lpstr>
      <vt:lpstr>PowerPoint Presentation</vt:lpstr>
      <vt:lpstr>15 minutes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4.1</dc:title>
  <cp:lastModifiedBy>Nicholson, Robert F</cp:lastModifiedBy>
  <cp:revision>1</cp:revision>
  <dcterms:modified xsi:type="dcterms:W3CDTF">2021-12-07T01:24:34Z</dcterms:modified>
</cp:coreProperties>
</file>